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74" r:id="rId6"/>
    <p:sldId id="261" r:id="rId7"/>
    <p:sldId id="270" r:id="rId8"/>
    <p:sldId id="262" r:id="rId9"/>
    <p:sldId id="271" r:id="rId10"/>
    <p:sldId id="275" r:id="rId11"/>
    <p:sldId id="268" r:id="rId12"/>
    <p:sldId id="272" r:id="rId13"/>
    <p:sldId id="264" r:id="rId14"/>
    <p:sldId id="265" r:id="rId15"/>
    <p:sldId id="266" r:id="rId16"/>
    <p:sldId id="267" r:id="rId17"/>
    <p:sldId id="269" r:id="rId18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591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openxmlformats.org/officeDocument/2006/relationships/image" Target="../media/image16.jpeg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8.jpeg"/><Relationship Id="rId1" Type="http://schemas.openxmlformats.org/officeDocument/2006/relationships/image" Target="../media/image17.jp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blipFill>
          <a:blip xmlns:r="http://schemas.openxmlformats.org/officeDocument/2006/relationships" r:embed="rId2"/>
          <a:tile tx="0" ty="0" sx="100000" sy="100000" flip="none" algn="tl"/>
        </a:blipFill>
      </c:spPr>
      <c:pictureOptions>
        <c:pictureFormat val="stack"/>
      </c:pictureOptions>
    </c:sideWall>
    <c:backWall>
      <c:thickness val="0"/>
      <c:spPr>
        <a:gradFill>
          <a:gsLst>
            <a:gs pos="32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ln>
          <a:noFill/>
        </a:ln>
      </c:spPr>
    </c:backWall>
    <c:plotArea>
      <c:layout>
        <c:manualLayout>
          <c:layoutTarget val="inner"/>
          <c:xMode val="edge"/>
          <c:yMode val="edge"/>
          <c:x val="4.4714229780920392E-2"/>
          <c:y val="2.825069188168778E-2"/>
          <c:w val="0.77746917009221195"/>
          <c:h val="0.9080046298420447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Лист1!$A$2</c:f>
              <c:strCache>
                <c:ptCount val="1"/>
                <c:pt idx="0">
                  <c:v>Количество обращений  
за предоставлением услуг 602
</c:v>
                </c:pt>
              </c:strCache>
            </c:strRef>
          </c:tx>
          <c:spPr>
            <a:solidFill>
              <a:srgbClr val="B4DCFA">
                <a:lumMod val="75000"/>
              </a:srgbClr>
            </a:solidFill>
          </c:spPr>
          <c:invertIfNegative val="0"/>
          <c:cat>
            <c:strRef>
              <c:f>Лист1!$B$1:$J$1</c:f>
              <c:strCache>
                <c:ptCount val="9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  <c:pt idx="4">
                  <c:v>август</c:v>
                </c:pt>
                <c:pt idx="5">
                  <c:v>сентябрь</c:v>
                </c:pt>
                <c:pt idx="6">
                  <c:v>октябрь</c:v>
                </c:pt>
                <c:pt idx="7">
                  <c:v>ноябрь</c:v>
                </c:pt>
                <c:pt idx="8">
                  <c:v>декабрь</c:v>
                </c:pt>
              </c:strCache>
            </c:strRef>
          </c:cat>
          <c:val>
            <c:numRef>
              <c:f>Лист1!$B$2:$J$2</c:f>
              <c:numCache>
                <c:formatCode>General</c:formatCode>
                <c:ptCount val="9"/>
                <c:pt idx="0">
                  <c:v>2</c:v>
                </c:pt>
                <c:pt idx="1">
                  <c:v>14</c:v>
                </c:pt>
                <c:pt idx="2">
                  <c:v>23</c:v>
                </c:pt>
                <c:pt idx="3">
                  <c:v>66</c:v>
                </c:pt>
                <c:pt idx="4">
                  <c:v>24</c:v>
                </c:pt>
                <c:pt idx="5">
                  <c:v>27</c:v>
                </c:pt>
                <c:pt idx="6">
                  <c:v>129</c:v>
                </c:pt>
                <c:pt idx="7">
                  <c:v>205</c:v>
                </c:pt>
                <c:pt idx="8">
                  <c:v>112</c:v>
                </c:pt>
              </c:numCache>
            </c:numRef>
          </c:val>
        </c:ser>
        <c:ser>
          <c:idx val="1"/>
          <c:order val="1"/>
          <c:tx>
            <c:strRef>
              <c:f>Лист1!$A$3</c:f>
              <c:strCache>
                <c:ptCount val="1"/>
                <c:pt idx="0">
                  <c:v>Количество  обращений 
 за информацией 1342
</c:v>
                </c:pt>
              </c:strCache>
            </c:strRef>
          </c:tx>
          <c:spPr>
            <a:solidFill>
              <a:srgbClr val="FF8021">
                <a:lumMod val="40000"/>
                <a:lumOff val="60000"/>
              </a:srgbClr>
            </a:solidFill>
          </c:spPr>
          <c:invertIfNegative val="0"/>
          <c:cat>
            <c:strRef>
              <c:f>Лист1!$B$1:$J$1</c:f>
              <c:strCache>
                <c:ptCount val="9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  <c:pt idx="4">
                  <c:v>август</c:v>
                </c:pt>
                <c:pt idx="5">
                  <c:v>сентябрь</c:v>
                </c:pt>
                <c:pt idx="6">
                  <c:v>октябрь</c:v>
                </c:pt>
                <c:pt idx="7">
                  <c:v>ноябрь</c:v>
                </c:pt>
                <c:pt idx="8">
                  <c:v>декабрь</c:v>
                </c:pt>
              </c:strCache>
            </c:strRef>
          </c:cat>
          <c:val>
            <c:numRef>
              <c:f>Лист1!$B$3:$J$3</c:f>
              <c:numCache>
                <c:formatCode>General</c:formatCode>
                <c:ptCount val="9"/>
                <c:pt idx="0">
                  <c:v>30</c:v>
                </c:pt>
                <c:pt idx="1">
                  <c:v>48</c:v>
                </c:pt>
                <c:pt idx="2">
                  <c:v>86</c:v>
                </c:pt>
                <c:pt idx="3">
                  <c:v>191</c:v>
                </c:pt>
                <c:pt idx="4">
                  <c:v>98</c:v>
                </c:pt>
                <c:pt idx="5">
                  <c:v>102</c:v>
                </c:pt>
                <c:pt idx="6">
                  <c:v>268</c:v>
                </c:pt>
                <c:pt idx="7">
                  <c:v>300</c:v>
                </c:pt>
                <c:pt idx="8">
                  <c:v>219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5610496"/>
        <c:axId val="85612032"/>
        <c:axId val="0"/>
      </c:bar3DChart>
      <c:catAx>
        <c:axId val="85610496"/>
        <c:scaling>
          <c:orientation val="minMax"/>
        </c:scaling>
        <c:delete val="0"/>
        <c:axPos val="b"/>
        <c:majorTickMark val="out"/>
        <c:minorTickMark val="none"/>
        <c:tickLblPos val="nextTo"/>
        <c:crossAx val="85612032"/>
        <c:crosses val="autoZero"/>
        <c:auto val="1"/>
        <c:lblAlgn val="ctr"/>
        <c:lblOffset val="100"/>
        <c:noMultiLvlLbl val="0"/>
      </c:catAx>
      <c:valAx>
        <c:axId val="85612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56104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272825420831364"/>
          <c:y val="0.41233670115085252"/>
          <c:w val="0.16873774777712872"/>
          <c:h val="0.35169588999915041"/>
        </c:manualLayout>
      </c:layout>
      <c:overlay val="0"/>
    </c:legend>
    <c:plotVisOnly val="1"/>
    <c:dispBlanksAs val="gap"/>
    <c:showDLblsOverMax val="0"/>
  </c:chart>
  <c:spPr>
    <a:gradFill>
      <a:gsLst>
        <a:gs pos="0">
          <a:srgbClr val="4E67C8">
            <a:tint val="66000"/>
            <a:satMod val="160000"/>
          </a:srgbClr>
        </a:gs>
        <a:gs pos="50000">
          <a:srgbClr val="4E67C8">
            <a:tint val="44500"/>
            <a:satMod val="160000"/>
          </a:srgbClr>
        </a:gs>
        <a:gs pos="100000">
          <a:srgbClr val="4E67C8">
            <a:tint val="23500"/>
            <a:satMod val="160000"/>
          </a:srgbClr>
        </a:gs>
      </a:gsLst>
      <a:lin ang="5400000" scaled="0"/>
    </a:gradFill>
  </c:sp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solidFill>
          <a:schemeClr val="bg2">
            <a:lumMod val="90000"/>
          </a:schemeClr>
        </a:solidFill>
      </c:spPr>
    </c:sideWall>
    <c:backWall>
      <c:thickness val="0"/>
      <c:spPr>
        <a:solidFill>
          <a:schemeClr val="bg2">
            <a:lumMod val="90000"/>
          </a:schemeClr>
        </a:solidFill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Лист1!$A$82</c:f>
              <c:strCache>
                <c:ptCount val="1"/>
                <c:pt idx="0">
                  <c:v>Количество обращений 
за предоставлением услуг 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Лист1!$B$81:$F$81</c:f>
              <c:strCache>
                <c:ptCount val="5"/>
                <c:pt idx="0">
                  <c:v>август</c:v>
                </c:pt>
                <c:pt idx="1">
                  <c:v>сентябрь</c:v>
                </c:pt>
                <c:pt idx="2">
                  <c:v>октябрь</c:v>
                </c:pt>
                <c:pt idx="3">
                  <c:v>ноябрь</c:v>
                </c:pt>
                <c:pt idx="4">
                  <c:v>декабрь</c:v>
                </c:pt>
              </c:strCache>
            </c:strRef>
          </c:cat>
          <c:val>
            <c:numRef>
              <c:f>Лист1!$B$82:$F$82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Лист1!$A$83</c:f>
              <c:strCache>
                <c:ptCount val="1"/>
                <c:pt idx="0">
                  <c:v>Количество обращений
 за информированием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Лист1!$B$81:$F$81</c:f>
              <c:strCache>
                <c:ptCount val="5"/>
                <c:pt idx="0">
                  <c:v>август</c:v>
                </c:pt>
                <c:pt idx="1">
                  <c:v>сентябрь</c:v>
                </c:pt>
                <c:pt idx="2">
                  <c:v>октябрь</c:v>
                </c:pt>
                <c:pt idx="3">
                  <c:v>ноябрь</c:v>
                </c:pt>
                <c:pt idx="4">
                  <c:v>декабрь</c:v>
                </c:pt>
              </c:strCache>
            </c:strRef>
          </c:cat>
          <c:val>
            <c:numRef>
              <c:f>Лист1!$B$83:$F$83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27</c:v>
                </c:pt>
                <c:pt idx="3">
                  <c:v>22</c:v>
                </c:pt>
                <c:pt idx="4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246336"/>
        <c:axId val="43247872"/>
        <c:axId val="0"/>
      </c:bar3DChart>
      <c:catAx>
        <c:axId val="43246336"/>
        <c:scaling>
          <c:orientation val="minMax"/>
        </c:scaling>
        <c:delete val="0"/>
        <c:axPos val="b"/>
        <c:majorTickMark val="out"/>
        <c:minorTickMark val="none"/>
        <c:tickLblPos val="nextTo"/>
        <c:crossAx val="43247872"/>
        <c:crosses val="autoZero"/>
        <c:auto val="1"/>
        <c:lblAlgn val="ctr"/>
        <c:lblOffset val="100"/>
        <c:noMultiLvlLbl val="0"/>
      </c:catAx>
      <c:valAx>
        <c:axId val="43247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32463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924017523588608"/>
          <c:y val="0.43826869844182725"/>
          <c:w val="0.20222582770531908"/>
          <c:h val="0.18734963072962671"/>
        </c:manualLayout>
      </c:layout>
      <c:overlay val="0"/>
    </c:legend>
    <c:plotVisOnly val="1"/>
    <c:dispBlanksAs val="gap"/>
    <c:showDLblsOverMax val="0"/>
  </c:chart>
  <c:spPr>
    <a:solidFill>
      <a:schemeClr val="bg2">
        <a:lumMod val="90000"/>
      </a:schemeClr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solidFill>
          <a:schemeClr val="bg2">
            <a:lumMod val="90000"/>
          </a:schemeClr>
        </a:solidFill>
      </c:spPr>
    </c:sideWall>
    <c:backWall>
      <c:thickness val="0"/>
      <c:spPr>
        <a:solidFill>
          <a:schemeClr val="bg2">
            <a:lumMod val="90000"/>
          </a:schemeClr>
        </a:solidFill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[диаграммы.xlsx]Лист1!$A$55</c:f>
              <c:strCache>
                <c:ptCount val="1"/>
                <c:pt idx="0">
                  <c:v>Количество обращений 
за государственными и муниципальными услугами,  15 услуг
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[диаграммы.xlsx]Лист1!$B$54:$F$54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[диаграммы.xlsx]Лист1!$B$55:$F$55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</c:ser>
        <c:ser>
          <c:idx val="1"/>
          <c:order val="1"/>
          <c:tx>
            <c:strRef>
              <c:f>[диаграммы.xlsx]Лист1!$A$56</c:f>
              <c:strCache>
                <c:ptCount val="1"/>
                <c:pt idx="0">
                  <c:v>Количество обращений за 
информацией о порядке  предоставления
 государственных и муницмпальных услуг , 136 информирований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[диаграммы.xlsx]Лист1!$B$54:$F$54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[диаграммы.xlsx]Лист1!$B$56:$F$56</c:f>
              <c:numCache>
                <c:formatCode>General</c:formatCode>
                <c:ptCount val="5"/>
                <c:pt idx="0">
                  <c:v>21</c:v>
                </c:pt>
                <c:pt idx="1">
                  <c:v>23</c:v>
                </c:pt>
                <c:pt idx="2">
                  <c:v>32</c:v>
                </c:pt>
                <c:pt idx="3">
                  <c:v>27</c:v>
                </c:pt>
                <c:pt idx="4">
                  <c:v>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5604992"/>
        <c:axId val="85606784"/>
        <c:axId val="0"/>
      </c:bar3DChart>
      <c:catAx>
        <c:axId val="85604992"/>
        <c:scaling>
          <c:orientation val="minMax"/>
        </c:scaling>
        <c:delete val="0"/>
        <c:axPos val="b"/>
        <c:majorTickMark val="out"/>
        <c:minorTickMark val="none"/>
        <c:tickLblPos val="nextTo"/>
        <c:crossAx val="85606784"/>
        <c:crosses val="autoZero"/>
        <c:auto val="1"/>
        <c:lblAlgn val="ctr"/>
        <c:lblOffset val="100"/>
        <c:noMultiLvlLbl val="0"/>
      </c:catAx>
      <c:valAx>
        <c:axId val="85606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560499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b="1" i="1">
                <a:latin typeface="Cambria" pitchFamily="18" charset="0"/>
              </a:defRPr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b="1" i="1">
                <a:latin typeface="Cambria" pitchFamily="18" charset="0"/>
              </a:defRPr>
            </a:pPr>
            <a:endParaRPr lang="ru-RU"/>
          </a:p>
        </c:txPr>
      </c:legendEntry>
      <c:layout>
        <c:manualLayout>
          <c:xMode val="edge"/>
          <c:yMode val="edge"/>
          <c:x val="0.7303967859780286"/>
          <c:y val="0.45288176198797064"/>
          <c:w val="0.2607106446622644"/>
          <c:h val="0.4182636713271638"/>
        </c:manualLayout>
      </c:layout>
      <c:overlay val="0"/>
      <c:txPr>
        <a:bodyPr/>
        <a:lstStyle/>
        <a:p>
          <a:pPr>
            <a:defRPr>
              <a:latin typeface="Cambria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2">
        <a:lumMod val="90000"/>
      </a:schemeClr>
    </a:solidFill>
  </c:sp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blipFill dpi="0" rotWithShape="1">
          <a:blip xmlns:r="http://schemas.openxmlformats.org/officeDocument/2006/relationships" r:embed="rId1">
            <a:alphaModFix amt="79000"/>
          </a:blip>
          <a:srcRect/>
          <a:stretch>
            <a:fillRect l="-2000"/>
          </a:stretch>
        </a:blipFill>
      </c:spPr>
      <c:pictureOptions>
        <c:pictureFormat val="stretch"/>
      </c:pictureOptions>
    </c:sideWall>
    <c:backWall>
      <c:thickness val="0"/>
      <c:spPr>
        <a:blipFill dpi="0" rotWithShape="1">
          <a:blip xmlns:r="http://schemas.openxmlformats.org/officeDocument/2006/relationships" r:embed="rId2">
            <a:alphaModFix amt="79000"/>
          </a:blip>
          <a:srcRect/>
          <a:tile tx="0" ty="0" sx="100000" sy="100000" flip="none" algn="tl"/>
        </a:blipFill>
      </c:spPr>
      <c:pictureOptions>
        <c:pictureFormat val="stretch"/>
      </c:pictureOptions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[диаграммы.xlsx]Лист1!$A$2</c:f>
              <c:strCache>
                <c:ptCount val="1"/>
                <c:pt idx="0">
                  <c:v>Кадастр/3001/кадастровый учёт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[диаграммы.xlsx]Лист1!$B$2:$F$2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[диаграммы.xlsx]Лист1!$A$3</c:f>
              <c:strCache>
                <c:ptCount val="1"/>
                <c:pt idx="0">
                  <c:v>Кадастр/4001/предоставление сведений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[диаграммы.xlsx]Лист1!$B$3:$F$3</c:f>
              <c:numCache>
                <c:formatCode>General</c:formatCode>
                <c:ptCount val="5"/>
                <c:pt idx="0">
                  <c:v>34</c:v>
                </c:pt>
                <c:pt idx="1">
                  <c:v>30</c:v>
                </c:pt>
                <c:pt idx="2">
                  <c:v>28</c:v>
                </c:pt>
                <c:pt idx="3">
                  <c:v>31</c:v>
                </c:pt>
                <c:pt idx="4">
                  <c:v>8</c:v>
                </c:pt>
              </c:numCache>
            </c:numRef>
          </c:val>
        </c:ser>
        <c:ser>
          <c:idx val="2"/>
          <c:order val="2"/>
          <c:tx>
            <c:strRef>
              <c:f>[диаграммы.xlsx]Лист1!$A$4</c:f>
              <c:strCache>
                <c:ptCount val="1"/>
                <c:pt idx="0">
                  <c:v>Усл. № 43 Рег. Учёт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[диаграммы.xlsx]Лист1!$B$4:$F$4</c:f>
              <c:numCache>
                <c:formatCode>General</c:formatCode>
                <c:ptCount val="5"/>
                <c:pt idx="0">
                  <c:v>11</c:v>
                </c:pt>
                <c:pt idx="1">
                  <c:v>4</c:v>
                </c:pt>
                <c:pt idx="2">
                  <c:v>33</c:v>
                </c:pt>
                <c:pt idx="3">
                  <c:v>57</c:v>
                </c:pt>
                <c:pt idx="4">
                  <c:v>32</c:v>
                </c:pt>
              </c:numCache>
            </c:numRef>
          </c:val>
        </c:ser>
        <c:ser>
          <c:idx val="3"/>
          <c:order val="3"/>
          <c:tx>
            <c:strRef>
              <c:f>[диаграммы.xlsx]Лист1!$A$5</c:f>
              <c:strCache>
                <c:ptCount val="1"/>
                <c:pt idx="0">
                  <c:v>Усл. № 44 Замена/выдача паспортов.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[диаграммы.xlsx]Лист1!$B$5:$F$5</c:f>
              <c:numCache>
                <c:formatCode>General</c:formatCode>
                <c:ptCount val="5"/>
                <c:pt idx="0">
                  <c:v>9</c:v>
                </c:pt>
                <c:pt idx="1">
                  <c:v>16</c:v>
                </c:pt>
                <c:pt idx="2">
                  <c:v>19</c:v>
                </c:pt>
                <c:pt idx="3">
                  <c:v>16</c:v>
                </c:pt>
                <c:pt idx="4">
                  <c:v>10</c:v>
                </c:pt>
              </c:numCache>
            </c:numRef>
          </c:val>
        </c:ser>
        <c:ser>
          <c:idx val="4"/>
          <c:order val="4"/>
          <c:tx>
            <c:strRef>
              <c:f>[диаграммы.xlsx]Лист1!$A$6</c:f>
              <c:strCache>
                <c:ptCount val="1"/>
                <c:pt idx="0">
                  <c:v>Усл. №47 Загран. Паспорт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[диаграммы.xlsx]Лист1!$B$6:$F$6</c:f>
              <c:numCache>
                <c:formatCode>General</c:formatCode>
                <c:ptCount val="5"/>
                <c:pt idx="0">
                  <c:v>2</c:v>
                </c:pt>
                <c:pt idx="1">
                  <c:v>7</c:v>
                </c:pt>
                <c:pt idx="2">
                  <c:v>18</c:v>
                </c:pt>
                <c:pt idx="3">
                  <c:v>17</c:v>
                </c:pt>
                <c:pt idx="4">
                  <c:v>10</c:v>
                </c:pt>
              </c:numCache>
            </c:numRef>
          </c:val>
        </c:ser>
        <c:ser>
          <c:idx val="5"/>
          <c:order val="5"/>
          <c:tx>
            <c:strRef>
              <c:f>[диаграммы.xlsx]Лист1!$A$7</c:f>
              <c:strCache>
                <c:ptCount val="1"/>
                <c:pt idx="0">
                  <c:v>Усл. №162 Справка на лекарства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[диаграммы.xlsx]Лист1!$B$7:$F$7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6"/>
          <c:order val="6"/>
          <c:tx>
            <c:strRef>
              <c:f>[диаграммы.xlsx]Лист1!$A$8</c:f>
              <c:strCache>
                <c:ptCount val="1"/>
                <c:pt idx="0">
                  <c:v>Усл. №195 Приём заявлений о наборе/отказе соц.услуг 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[диаграммы.xlsx]Лист1!$B$8:$F$8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7"/>
          <c:order val="7"/>
          <c:tx>
            <c:strRef>
              <c:f>[диаграммы.xlsx]Лист1!$A$9</c:f>
              <c:strCache>
                <c:ptCount val="1"/>
                <c:pt idx="0">
                  <c:v>№ 196 Приём от застрахованных лиц заявлений о выборе инвест.портфеля, о переходе в негос. ПФ или…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[диаграммы.xlsx]Лист1!$B$9:$F$9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8"/>
          <c:order val="8"/>
          <c:tx>
            <c:strRef>
              <c:f>[диаграммы.xlsx]Лист1!$A$10</c:f>
              <c:strCache>
                <c:ptCount val="1"/>
                <c:pt idx="0">
                  <c:v>Усл. №164 Размер пенсии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[диаграммы.xlsx]Лист1!$B$10:$F$10</c:f>
              <c:numCache>
                <c:formatCode>General</c:formatCode>
                <c:ptCount val="5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</c:ser>
        <c:ser>
          <c:idx val="9"/>
          <c:order val="9"/>
          <c:tx>
            <c:strRef>
              <c:f>[диаграммы.xlsx]Лист1!$A$11</c:f>
              <c:strCache>
                <c:ptCount val="1"/>
                <c:pt idx="0">
                  <c:v>Усл. №180 ФСС</c:v>
                </c:pt>
              </c:strCache>
            </c:strRef>
          </c:tx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[диаграммы.xlsx]Лист1!$B$11:$F$11</c:f>
              <c:numCache>
                <c:formatCode>General</c:formatCode>
                <c:ptCount val="5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66</c:v>
                </c:pt>
                <c:pt idx="4">
                  <c:v>0</c:v>
                </c:pt>
              </c:numCache>
            </c:numRef>
          </c:val>
        </c:ser>
        <c:ser>
          <c:idx val="10"/>
          <c:order val="10"/>
          <c:tx>
            <c:strRef>
              <c:f>[диаграммы.xlsx]Лист1!$A$12</c:f>
              <c:strCache>
                <c:ptCount val="1"/>
                <c:pt idx="0">
                  <c:v>Усл.№ 188 Услуга по ФССП 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[диаграммы.xlsx]Лист1!$B$12:$F$12</c:f>
              <c:numCache>
                <c:formatCode>General</c:formatCode>
                <c:ptCount val="5"/>
                <c:pt idx="0">
                  <c:v>0</c:v>
                </c:pt>
                <c:pt idx="1">
                  <c:v>26</c:v>
                </c:pt>
                <c:pt idx="2">
                  <c:v>68</c:v>
                </c:pt>
                <c:pt idx="3">
                  <c:v>43</c:v>
                </c:pt>
                <c:pt idx="4">
                  <c:v>20</c:v>
                </c:pt>
              </c:numCache>
            </c:numRef>
          </c:val>
        </c:ser>
        <c:ser>
          <c:idx val="11"/>
          <c:order val="11"/>
          <c:tx>
            <c:strRef>
              <c:f>[диаграммы.xlsx]Лист1!$A$13</c:f>
              <c:strCache>
                <c:ptCount val="1"/>
                <c:pt idx="0">
                  <c:v>Усл. №192 Гос регистрация юр. и физ. лиц в  качестве ИП и КФХ.</c:v>
                </c:pt>
              </c:strCache>
            </c:strRef>
          </c:tx>
          <c:invertIfNegative val="0"/>
          <c:dLbls>
            <c:delete val="1"/>
          </c:dLbls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[диаграммы.xlsx]Лист1!$B$13:$F$13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</c:ser>
        <c:ser>
          <c:idx val="12"/>
          <c:order val="12"/>
          <c:tx>
            <c:strRef>
              <c:f>[диаграммы.xlsx]Лист1!$A$14</c:f>
              <c:strCache>
                <c:ptCount val="1"/>
                <c:pt idx="0">
                  <c:v>Усл.№200. Услуга МВД( по штрафам)</c:v>
                </c:pt>
              </c:strCache>
            </c:strRef>
          </c:tx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[диаграммы.xlsx]Лист1!$B$14:$F$14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4">
                  <c:v>0</c:v>
                </c:pt>
              </c:numCache>
            </c:numRef>
          </c:val>
        </c:ser>
        <c:ser>
          <c:idx val="13"/>
          <c:order val="13"/>
          <c:tx>
            <c:strRef>
              <c:f>[диаграммы.xlsx]Лист1!$A$15</c:f>
              <c:strCache>
                <c:ptCount val="1"/>
                <c:pt idx="0">
                  <c:v>Росрегистрация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[диаграммы.xlsx]Лист1!$B$15:$F$15</c:f>
              <c:numCache>
                <c:formatCode>General</c:formatCode>
                <c:ptCount val="5"/>
                <c:pt idx="0">
                  <c:v>19</c:v>
                </c:pt>
                <c:pt idx="1">
                  <c:v>57</c:v>
                </c:pt>
                <c:pt idx="2">
                  <c:v>71</c:v>
                </c:pt>
                <c:pt idx="3">
                  <c:v>74</c:v>
                </c:pt>
                <c:pt idx="4">
                  <c:v>158</c:v>
                </c:pt>
              </c:numCache>
            </c:numRef>
          </c:val>
        </c:ser>
        <c:ser>
          <c:idx val="14"/>
          <c:order val="14"/>
          <c:tx>
            <c:strRef>
              <c:f>[диаграммы.xlsx]Лист1!$A$16</c:f>
              <c:strCache>
                <c:ptCount val="1"/>
                <c:pt idx="0">
                  <c:v>Приём заявок ЕГРП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</c:spPr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[диаграммы.xlsx]Лист1!$B$16:$F$16</c:f>
              <c:numCache>
                <c:formatCode>General</c:formatCode>
                <c:ptCount val="5"/>
                <c:pt idx="0">
                  <c:v>55</c:v>
                </c:pt>
                <c:pt idx="1">
                  <c:v>66</c:v>
                </c:pt>
                <c:pt idx="2">
                  <c:v>56</c:v>
                </c:pt>
                <c:pt idx="3">
                  <c:v>23</c:v>
                </c:pt>
                <c:pt idx="4">
                  <c:v>55</c:v>
                </c:pt>
              </c:numCache>
            </c:numRef>
          </c:val>
        </c:ser>
        <c:ser>
          <c:idx val="15"/>
          <c:order val="15"/>
          <c:tx>
            <c:strRef>
              <c:f>[диаграммы.xlsx]Лист1!$A$17</c:f>
              <c:strCache>
                <c:ptCount val="1"/>
                <c:pt idx="0">
                  <c:v>ИТОГО за месяц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[диаграммы.xlsx]Лист1!$B$1:$F$1</c:f>
              <c:strCache>
                <c:ptCount val="5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</c:strCache>
            </c:strRef>
          </c:cat>
          <c:val>
            <c:numRef>
              <c:f>[диаграммы.xlsx]Лист1!$B$17:$F$17</c:f>
              <c:numCache>
                <c:formatCode>General</c:formatCode>
                <c:ptCount val="5"/>
                <c:pt idx="0">
                  <c:v>163</c:v>
                </c:pt>
                <c:pt idx="1">
                  <c:v>206</c:v>
                </c:pt>
                <c:pt idx="2">
                  <c:v>296</c:v>
                </c:pt>
                <c:pt idx="3">
                  <c:v>330</c:v>
                </c:pt>
                <c:pt idx="4">
                  <c:v>293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4129664"/>
        <c:axId val="44139648"/>
        <c:axId val="0"/>
      </c:bar3DChart>
      <c:catAx>
        <c:axId val="44129664"/>
        <c:scaling>
          <c:orientation val="minMax"/>
        </c:scaling>
        <c:delete val="0"/>
        <c:axPos val="b"/>
        <c:majorTickMark val="out"/>
        <c:minorTickMark val="none"/>
        <c:tickLblPos val="nextTo"/>
        <c:crossAx val="44139648"/>
        <c:crosses val="autoZero"/>
        <c:auto val="1"/>
        <c:lblAlgn val="ctr"/>
        <c:lblOffset val="100"/>
        <c:noMultiLvlLbl val="0"/>
      </c:catAx>
      <c:valAx>
        <c:axId val="44139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4129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482629615432145"/>
          <c:y val="2.8932313918339957E-2"/>
          <c:w val="0.30878902706994027"/>
          <c:h val="0.95895640518232139"/>
        </c:manualLayout>
      </c:layout>
      <c:overlay val="0"/>
      <c:txPr>
        <a:bodyPr/>
        <a:lstStyle/>
        <a:p>
          <a:pPr>
            <a:defRPr sz="800" b="1">
              <a:latin typeface="Cambria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2"/>
      <a:tile tx="0" ty="0" sx="100000" sy="100000" flip="none" algn="tl"/>
    </a:blipFill>
  </c:spPr>
  <c:externalData r:id="rId3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A974B-6580-408B-8630-B1AB03928C50}" type="doc">
      <dgm:prSet loTypeId="urn:microsoft.com/office/officeart/2005/8/layout/vList5#1" loCatId="list" qsTypeId="urn:microsoft.com/office/officeart/2005/8/quickstyle/simple5#2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56AA660-3FAE-4494-A194-3CA22004BBCE}">
      <dgm:prSet phldrT="[Text]"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Упрощение процедур получения гражданами и юридическими лицами государственных и муниципальных услуг;</a:t>
          </a:r>
          <a:endParaRPr lang="en-US" dirty="0">
            <a:solidFill>
              <a:schemeClr val="bg2">
                <a:lumMod val="25000"/>
              </a:schemeClr>
            </a:solidFill>
            <a:latin typeface="Cambria" pitchFamily="18" charset="0"/>
          </a:endParaRPr>
        </a:p>
      </dgm:t>
    </dgm:pt>
    <dgm:pt modelId="{09B0A48E-F71A-43B0-B2BD-0F0DCFEA1D4E}" type="parTrans" cxnId="{9D4C8C24-5AD3-430F-8591-00B19BD01E42}">
      <dgm:prSet/>
      <dgm:spPr/>
      <dgm:t>
        <a:bodyPr/>
        <a:lstStyle/>
        <a:p>
          <a:endParaRPr lang="en-US"/>
        </a:p>
      </dgm:t>
    </dgm:pt>
    <dgm:pt modelId="{8E308EDC-1E7C-44E9-ACB4-864A1C584292}" type="sibTrans" cxnId="{9D4C8C24-5AD3-430F-8591-00B19BD01E42}">
      <dgm:prSet/>
      <dgm:spPr/>
      <dgm:t>
        <a:bodyPr/>
        <a:lstStyle/>
        <a:p>
          <a:endParaRPr lang="en-US"/>
        </a:p>
      </dgm:t>
    </dgm:pt>
    <dgm:pt modelId="{2AAFBE6F-94CB-49EE-8E39-E2B8E88B58D4}">
      <dgm:prSet phldrT="[Text]"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  <a:cs typeface="Times New Roman"/>
            </a:rPr>
            <a:t>Повышение информированности граждан и юридических лиц о порядке, способах и условиях получения государственных и муниципальных услуг.</a:t>
          </a:r>
          <a:endParaRPr lang="en-US" dirty="0">
            <a:solidFill>
              <a:schemeClr val="bg2">
                <a:lumMod val="25000"/>
              </a:schemeClr>
            </a:solidFill>
            <a:latin typeface="Cambria" pitchFamily="18" charset="0"/>
          </a:endParaRPr>
        </a:p>
      </dgm:t>
    </dgm:pt>
    <dgm:pt modelId="{F4A3055D-317F-45C5-AE07-2DD9DAFE600F}" type="parTrans" cxnId="{EE58E541-388C-4364-B07B-EA15580B19F6}">
      <dgm:prSet/>
      <dgm:spPr/>
      <dgm:t>
        <a:bodyPr/>
        <a:lstStyle/>
        <a:p>
          <a:endParaRPr lang="en-US"/>
        </a:p>
      </dgm:t>
    </dgm:pt>
    <dgm:pt modelId="{714D8A03-3A93-4AF9-BE35-ACA80137EB53}" type="sibTrans" cxnId="{EE58E541-388C-4364-B07B-EA15580B19F6}">
      <dgm:prSet/>
      <dgm:spPr/>
      <dgm:t>
        <a:bodyPr/>
        <a:lstStyle/>
        <a:p>
          <a:endParaRPr lang="en-US"/>
        </a:p>
      </dgm:t>
    </dgm:pt>
    <dgm:pt modelId="{49E7BB74-8D0D-417D-A80E-307655333BBC}">
      <dgm:prSet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Сокращение сроков предоставления государственных и муниципальных услуг;</a:t>
          </a:r>
          <a:endParaRPr lang="ru-RU" b="1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gm:t>
    </dgm:pt>
    <dgm:pt modelId="{0FB31BE3-E9AA-49FF-8D2C-669EB932D631}" type="parTrans" cxnId="{9D4A5333-B6D1-436B-A9A9-4A8606A69EE0}">
      <dgm:prSet/>
      <dgm:spPr/>
      <dgm:t>
        <a:bodyPr/>
        <a:lstStyle/>
        <a:p>
          <a:endParaRPr lang="ru-RU"/>
        </a:p>
      </dgm:t>
    </dgm:pt>
    <dgm:pt modelId="{9FDD6F01-F612-4B72-A798-FA26A8415073}" type="sibTrans" cxnId="{9D4A5333-B6D1-436B-A9A9-4A8606A69EE0}">
      <dgm:prSet/>
      <dgm:spPr/>
      <dgm:t>
        <a:bodyPr/>
        <a:lstStyle/>
        <a:p>
          <a:endParaRPr lang="ru-RU"/>
        </a:p>
      </dgm:t>
    </dgm:pt>
    <dgm:pt modelId="{727D97F3-55FA-4DDD-8E1C-59DB45EE0C0F}">
      <dgm:prSet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Повышение комфортности получения гражданами и юридическими лицами государственных и муниципальных услуг;</a:t>
          </a:r>
          <a:endParaRPr lang="ru-RU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gm:t>
    </dgm:pt>
    <dgm:pt modelId="{E9C2A08B-4E18-45F9-A163-8DF03F8E5440}" type="parTrans" cxnId="{9C70B208-8ADF-43E3-BAE0-D754C1946797}">
      <dgm:prSet/>
      <dgm:spPr/>
      <dgm:t>
        <a:bodyPr/>
        <a:lstStyle/>
        <a:p>
          <a:endParaRPr lang="ru-RU"/>
        </a:p>
      </dgm:t>
    </dgm:pt>
    <dgm:pt modelId="{627A8E50-2A3C-4730-B0BB-BD00D6B26F35}" type="sibTrans" cxnId="{9C70B208-8ADF-43E3-BAE0-D754C1946797}">
      <dgm:prSet/>
      <dgm:spPr/>
      <dgm:t>
        <a:bodyPr/>
        <a:lstStyle/>
        <a:p>
          <a:endParaRPr lang="ru-RU"/>
        </a:p>
      </dgm:t>
    </dgm:pt>
    <dgm:pt modelId="{4FD75E21-A9AE-4532-8914-3F9EC0286711}">
      <dgm:prSet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Противодействие коррупции, ликвидация рынка посреднических услуг при предоставлении государственных и муниципальных услуг;</a:t>
          </a:r>
          <a:endParaRPr lang="ru-RU" b="1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gm:t>
    </dgm:pt>
    <dgm:pt modelId="{E73C5167-941D-492C-8B98-A18F7EF77927}" type="parTrans" cxnId="{B0C92D85-F2EF-49E0-84D9-B576FB7F6814}">
      <dgm:prSet/>
      <dgm:spPr/>
      <dgm:t>
        <a:bodyPr/>
        <a:lstStyle/>
        <a:p>
          <a:endParaRPr lang="ru-RU"/>
        </a:p>
      </dgm:t>
    </dgm:pt>
    <dgm:pt modelId="{3260C397-26CB-49B7-9E1C-39FEB80043C6}" type="sibTrans" cxnId="{B0C92D85-F2EF-49E0-84D9-B576FB7F6814}">
      <dgm:prSet/>
      <dgm:spPr/>
      <dgm:t>
        <a:bodyPr/>
        <a:lstStyle/>
        <a:p>
          <a:endParaRPr lang="ru-RU"/>
        </a:p>
      </dgm:t>
    </dgm:pt>
    <dgm:pt modelId="{957D755A-0EA2-470F-9A98-61AEA5E49339}">
      <dgm:prSet/>
      <dgm:spPr/>
      <dgm:t>
        <a:bodyPr/>
        <a:lstStyle/>
        <a:p>
          <a:r>
            <a:rPr lang="ru-RU" b="1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Повышение удовлетворенности получателей государственных и муниципальных услуг качеством их предоставления; </a:t>
          </a:r>
        </a:p>
      </dgm:t>
    </dgm:pt>
    <dgm:pt modelId="{56120F83-6E4E-4F0A-A14D-D71A2875516F}" type="parTrans" cxnId="{452085C2-DFE3-4CCE-A714-392FBFB9C926}">
      <dgm:prSet/>
      <dgm:spPr/>
      <dgm:t>
        <a:bodyPr/>
        <a:lstStyle/>
        <a:p>
          <a:endParaRPr lang="ru-RU"/>
        </a:p>
      </dgm:t>
    </dgm:pt>
    <dgm:pt modelId="{17DA3E97-0C52-45DF-BE77-0B0DC857281E}" type="sibTrans" cxnId="{452085C2-DFE3-4CCE-A714-392FBFB9C926}">
      <dgm:prSet/>
      <dgm:spPr/>
      <dgm:t>
        <a:bodyPr/>
        <a:lstStyle/>
        <a:p>
          <a:endParaRPr lang="ru-RU"/>
        </a:p>
      </dgm:t>
    </dgm:pt>
    <dgm:pt modelId="{97105E81-2EE1-420E-AC6E-AD066675DCC6}" type="pres">
      <dgm:prSet presAssocID="{286A974B-6580-408B-8630-B1AB0392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F12F8D-0B88-4402-80B1-B000DE2AF302}" type="pres">
      <dgm:prSet presAssocID="{556AA660-3FAE-4494-A194-3CA22004BBCE}" presName="linNode" presStyleCnt="0"/>
      <dgm:spPr/>
      <dgm:t>
        <a:bodyPr/>
        <a:lstStyle/>
        <a:p>
          <a:endParaRPr lang="en-US"/>
        </a:p>
      </dgm:t>
    </dgm:pt>
    <dgm:pt modelId="{416523E1-7AFD-424A-9181-D4DF01DE7770}" type="pres">
      <dgm:prSet presAssocID="{556AA660-3FAE-4494-A194-3CA22004BBCE}" presName="parentText" presStyleLbl="node1" presStyleIdx="0" presStyleCnt="6" custScaleX="277778" custLinFactNeighborX="14123" custLinFactNeighborY="-29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0AE93-1887-49E1-98E4-51DE746BD4A2}" type="pres">
      <dgm:prSet presAssocID="{8E308EDC-1E7C-44E9-ACB4-864A1C584292}" presName="sp" presStyleCnt="0"/>
      <dgm:spPr/>
      <dgm:t>
        <a:bodyPr/>
        <a:lstStyle/>
        <a:p>
          <a:endParaRPr lang="en-US"/>
        </a:p>
      </dgm:t>
    </dgm:pt>
    <dgm:pt modelId="{DD4DFAA6-7D7B-4833-B7DF-82D2230A5497}" type="pres">
      <dgm:prSet presAssocID="{727D97F3-55FA-4DDD-8E1C-59DB45EE0C0F}" presName="linNode" presStyleCnt="0"/>
      <dgm:spPr/>
    </dgm:pt>
    <dgm:pt modelId="{EABA8D97-1090-4E18-B8CA-50D4B41D6075}" type="pres">
      <dgm:prSet presAssocID="{727D97F3-55FA-4DDD-8E1C-59DB45EE0C0F}" presName="parentText" presStyleLbl="node1" presStyleIdx="1" presStyleCnt="6" custScaleX="277778" custLinFactNeighborX="-136" custLinFactNeighborY="9726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1DC75F-0935-44B5-B1B2-0976296D3CFA}" type="pres">
      <dgm:prSet presAssocID="{627A8E50-2A3C-4730-B0BB-BD00D6B26F35}" presName="sp" presStyleCnt="0"/>
      <dgm:spPr/>
    </dgm:pt>
    <dgm:pt modelId="{B6D978DA-F74F-444C-A6BA-5BCFEE060AFF}" type="pres">
      <dgm:prSet presAssocID="{49E7BB74-8D0D-417D-A80E-307655333BBC}" presName="linNode" presStyleCnt="0"/>
      <dgm:spPr/>
    </dgm:pt>
    <dgm:pt modelId="{E2F26FD5-50AE-4C89-A273-89CF4D561849}" type="pres">
      <dgm:prSet presAssocID="{49E7BB74-8D0D-417D-A80E-307655333BBC}" presName="parentText" presStyleLbl="node1" presStyleIdx="2" presStyleCnt="6" custScaleX="277778" custLinFactY="-5464" custLinFactNeighborX="-136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F6A3D6-59D5-4192-B70E-7F14BDC7C8C0}" type="pres">
      <dgm:prSet presAssocID="{9FDD6F01-F612-4B72-A798-FA26A8415073}" presName="sp" presStyleCnt="0"/>
      <dgm:spPr/>
    </dgm:pt>
    <dgm:pt modelId="{05FA2A5E-6F65-4D92-941F-DDA0B2BDABCB}" type="pres">
      <dgm:prSet presAssocID="{4FD75E21-A9AE-4532-8914-3F9EC0286711}" presName="linNode" presStyleCnt="0"/>
      <dgm:spPr/>
    </dgm:pt>
    <dgm:pt modelId="{43734514-4C71-4F7D-9279-8F5927AFF4CD}" type="pres">
      <dgm:prSet presAssocID="{4FD75E21-A9AE-4532-8914-3F9EC0286711}" presName="parentText" presStyleLbl="node1" presStyleIdx="3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D0014A-1753-4107-B3DE-4D7F5AF15233}" type="pres">
      <dgm:prSet presAssocID="{3260C397-26CB-49B7-9E1C-39FEB80043C6}" presName="sp" presStyleCnt="0"/>
      <dgm:spPr/>
    </dgm:pt>
    <dgm:pt modelId="{9F94B8C8-768A-44FA-B214-DAD818CDEDE3}" type="pres">
      <dgm:prSet presAssocID="{957D755A-0EA2-470F-9A98-61AEA5E49339}" presName="linNode" presStyleCnt="0"/>
      <dgm:spPr/>
    </dgm:pt>
    <dgm:pt modelId="{A4B915E6-BF12-405A-889C-F5FABA9A10DF}" type="pres">
      <dgm:prSet presAssocID="{957D755A-0EA2-470F-9A98-61AEA5E49339}" presName="parentText" presStyleLbl="node1" presStyleIdx="4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2E7029-AB4F-4017-9C52-295B8C9BF7D7}" type="pres">
      <dgm:prSet presAssocID="{17DA3E97-0C52-45DF-BE77-0B0DC857281E}" presName="sp" presStyleCnt="0"/>
      <dgm:spPr/>
    </dgm:pt>
    <dgm:pt modelId="{D61CB7D8-60BD-4094-B1DA-7AFF80E11795}" type="pres">
      <dgm:prSet presAssocID="{2AAFBE6F-94CB-49EE-8E39-E2B8E88B58D4}" presName="linNode" presStyleCnt="0"/>
      <dgm:spPr/>
    </dgm:pt>
    <dgm:pt modelId="{EA01CE53-8F75-4A7F-B7E2-875F2359C8B9}" type="pres">
      <dgm:prSet presAssocID="{2AAFBE6F-94CB-49EE-8E39-E2B8E88B58D4}" presName="parentText" presStyleLbl="node1" presStyleIdx="5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D4A5333-B6D1-436B-A9A9-4A8606A69EE0}" srcId="{286A974B-6580-408B-8630-B1AB03928C50}" destId="{49E7BB74-8D0D-417D-A80E-307655333BBC}" srcOrd="2" destOrd="0" parTransId="{0FB31BE3-E9AA-49FF-8D2C-669EB932D631}" sibTransId="{9FDD6F01-F612-4B72-A798-FA26A8415073}"/>
    <dgm:cxn modelId="{C33647F3-666D-4DD2-AF2F-28F85FA2AD1A}" type="presOf" srcId="{556AA660-3FAE-4494-A194-3CA22004BBCE}" destId="{416523E1-7AFD-424A-9181-D4DF01DE7770}" srcOrd="0" destOrd="0" presId="urn:microsoft.com/office/officeart/2005/8/layout/vList5#1"/>
    <dgm:cxn modelId="{9D4C8C24-5AD3-430F-8591-00B19BD01E42}" srcId="{286A974B-6580-408B-8630-B1AB03928C50}" destId="{556AA660-3FAE-4494-A194-3CA22004BBCE}" srcOrd="0" destOrd="0" parTransId="{09B0A48E-F71A-43B0-B2BD-0F0DCFEA1D4E}" sibTransId="{8E308EDC-1E7C-44E9-ACB4-864A1C584292}"/>
    <dgm:cxn modelId="{9C70B208-8ADF-43E3-BAE0-D754C1946797}" srcId="{286A974B-6580-408B-8630-B1AB03928C50}" destId="{727D97F3-55FA-4DDD-8E1C-59DB45EE0C0F}" srcOrd="1" destOrd="0" parTransId="{E9C2A08B-4E18-45F9-A163-8DF03F8E5440}" sibTransId="{627A8E50-2A3C-4730-B0BB-BD00D6B26F35}"/>
    <dgm:cxn modelId="{F6AB98E4-B94E-4064-A145-DCA5F41A9D0F}" type="presOf" srcId="{727D97F3-55FA-4DDD-8E1C-59DB45EE0C0F}" destId="{EABA8D97-1090-4E18-B8CA-50D4B41D6075}" srcOrd="0" destOrd="0" presId="urn:microsoft.com/office/officeart/2005/8/layout/vList5#1"/>
    <dgm:cxn modelId="{452085C2-DFE3-4CCE-A714-392FBFB9C926}" srcId="{286A974B-6580-408B-8630-B1AB03928C50}" destId="{957D755A-0EA2-470F-9A98-61AEA5E49339}" srcOrd="4" destOrd="0" parTransId="{56120F83-6E4E-4F0A-A14D-D71A2875516F}" sibTransId="{17DA3E97-0C52-45DF-BE77-0B0DC857281E}"/>
    <dgm:cxn modelId="{0F350011-B1C9-4135-9C1C-4E015AAAAE72}" type="presOf" srcId="{4FD75E21-A9AE-4532-8914-3F9EC0286711}" destId="{43734514-4C71-4F7D-9279-8F5927AFF4CD}" srcOrd="0" destOrd="0" presId="urn:microsoft.com/office/officeart/2005/8/layout/vList5#1"/>
    <dgm:cxn modelId="{B8D7C758-6778-4D08-A9A9-B7FD0A357D19}" type="presOf" srcId="{2AAFBE6F-94CB-49EE-8E39-E2B8E88B58D4}" destId="{EA01CE53-8F75-4A7F-B7E2-875F2359C8B9}" srcOrd="0" destOrd="0" presId="urn:microsoft.com/office/officeart/2005/8/layout/vList5#1"/>
    <dgm:cxn modelId="{C9DB9040-FA77-4FAF-AEBD-B85E8AA1AD5C}" type="presOf" srcId="{286A974B-6580-408B-8630-B1AB03928C50}" destId="{97105E81-2EE1-420E-AC6E-AD066675DCC6}" srcOrd="0" destOrd="0" presId="urn:microsoft.com/office/officeart/2005/8/layout/vList5#1"/>
    <dgm:cxn modelId="{EE58E541-388C-4364-B07B-EA15580B19F6}" srcId="{286A974B-6580-408B-8630-B1AB03928C50}" destId="{2AAFBE6F-94CB-49EE-8E39-E2B8E88B58D4}" srcOrd="5" destOrd="0" parTransId="{F4A3055D-317F-45C5-AE07-2DD9DAFE600F}" sibTransId="{714D8A03-3A93-4AF9-BE35-ACA80137EB53}"/>
    <dgm:cxn modelId="{0E5D4B37-5D38-4ACE-A5E3-0461F76C541C}" type="presOf" srcId="{957D755A-0EA2-470F-9A98-61AEA5E49339}" destId="{A4B915E6-BF12-405A-889C-F5FABA9A10DF}" srcOrd="0" destOrd="0" presId="urn:microsoft.com/office/officeart/2005/8/layout/vList5#1"/>
    <dgm:cxn modelId="{C28F6DA2-6F32-4661-BB1D-99899C90E640}" type="presOf" srcId="{49E7BB74-8D0D-417D-A80E-307655333BBC}" destId="{E2F26FD5-50AE-4C89-A273-89CF4D561849}" srcOrd="0" destOrd="0" presId="urn:microsoft.com/office/officeart/2005/8/layout/vList5#1"/>
    <dgm:cxn modelId="{B0C92D85-F2EF-49E0-84D9-B576FB7F6814}" srcId="{286A974B-6580-408B-8630-B1AB03928C50}" destId="{4FD75E21-A9AE-4532-8914-3F9EC0286711}" srcOrd="3" destOrd="0" parTransId="{E73C5167-941D-492C-8B98-A18F7EF77927}" sibTransId="{3260C397-26CB-49B7-9E1C-39FEB80043C6}"/>
    <dgm:cxn modelId="{54152573-6486-4D7D-AF68-D379DB0841D1}" type="presParOf" srcId="{97105E81-2EE1-420E-AC6E-AD066675DCC6}" destId="{B5F12F8D-0B88-4402-80B1-B000DE2AF302}" srcOrd="0" destOrd="0" presId="urn:microsoft.com/office/officeart/2005/8/layout/vList5#1"/>
    <dgm:cxn modelId="{1E2DF645-6D6B-49ED-9FE3-3797B9B66306}" type="presParOf" srcId="{B5F12F8D-0B88-4402-80B1-B000DE2AF302}" destId="{416523E1-7AFD-424A-9181-D4DF01DE7770}" srcOrd="0" destOrd="0" presId="urn:microsoft.com/office/officeart/2005/8/layout/vList5#1"/>
    <dgm:cxn modelId="{B78FA843-0190-414E-8C56-28469F2F5DFB}" type="presParOf" srcId="{97105E81-2EE1-420E-AC6E-AD066675DCC6}" destId="{9200AE93-1887-49E1-98E4-51DE746BD4A2}" srcOrd="1" destOrd="0" presId="urn:microsoft.com/office/officeart/2005/8/layout/vList5#1"/>
    <dgm:cxn modelId="{C9F47E48-64C1-45E0-96BA-CEE0B0A0BE61}" type="presParOf" srcId="{97105E81-2EE1-420E-AC6E-AD066675DCC6}" destId="{DD4DFAA6-7D7B-4833-B7DF-82D2230A5497}" srcOrd="2" destOrd="0" presId="urn:microsoft.com/office/officeart/2005/8/layout/vList5#1"/>
    <dgm:cxn modelId="{530C00F2-AADF-4E6E-A44E-446DA6CF8ED2}" type="presParOf" srcId="{DD4DFAA6-7D7B-4833-B7DF-82D2230A5497}" destId="{EABA8D97-1090-4E18-B8CA-50D4B41D6075}" srcOrd="0" destOrd="0" presId="urn:microsoft.com/office/officeart/2005/8/layout/vList5#1"/>
    <dgm:cxn modelId="{93CBDCC6-34EE-4C9B-8972-9B38411F1A94}" type="presParOf" srcId="{97105E81-2EE1-420E-AC6E-AD066675DCC6}" destId="{E21DC75F-0935-44B5-B1B2-0976296D3CFA}" srcOrd="3" destOrd="0" presId="urn:microsoft.com/office/officeart/2005/8/layout/vList5#1"/>
    <dgm:cxn modelId="{3B10EEC2-BEC9-4716-B341-684C18C0C28E}" type="presParOf" srcId="{97105E81-2EE1-420E-AC6E-AD066675DCC6}" destId="{B6D978DA-F74F-444C-A6BA-5BCFEE060AFF}" srcOrd="4" destOrd="0" presId="urn:microsoft.com/office/officeart/2005/8/layout/vList5#1"/>
    <dgm:cxn modelId="{51C84B59-559A-402D-A14F-F06E1FE893A2}" type="presParOf" srcId="{B6D978DA-F74F-444C-A6BA-5BCFEE060AFF}" destId="{E2F26FD5-50AE-4C89-A273-89CF4D561849}" srcOrd="0" destOrd="0" presId="urn:microsoft.com/office/officeart/2005/8/layout/vList5#1"/>
    <dgm:cxn modelId="{BB8EBDC6-DE33-45E0-B569-73E1A0050109}" type="presParOf" srcId="{97105E81-2EE1-420E-AC6E-AD066675DCC6}" destId="{98F6A3D6-59D5-4192-B70E-7F14BDC7C8C0}" srcOrd="5" destOrd="0" presId="urn:microsoft.com/office/officeart/2005/8/layout/vList5#1"/>
    <dgm:cxn modelId="{EC3D7886-3A86-47CF-81D7-A1AE32E2EF63}" type="presParOf" srcId="{97105E81-2EE1-420E-AC6E-AD066675DCC6}" destId="{05FA2A5E-6F65-4D92-941F-DDA0B2BDABCB}" srcOrd="6" destOrd="0" presId="urn:microsoft.com/office/officeart/2005/8/layout/vList5#1"/>
    <dgm:cxn modelId="{F2A257A4-813A-4363-807D-4233BB6D5634}" type="presParOf" srcId="{05FA2A5E-6F65-4D92-941F-DDA0B2BDABCB}" destId="{43734514-4C71-4F7D-9279-8F5927AFF4CD}" srcOrd="0" destOrd="0" presId="urn:microsoft.com/office/officeart/2005/8/layout/vList5#1"/>
    <dgm:cxn modelId="{C10251BA-0262-447E-B664-6880DF342ADB}" type="presParOf" srcId="{97105E81-2EE1-420E-AC6E-AD066675DCC6}" destId="{F6D0014A-1753-4107-B3DE-4D7F5AF15233}" srcOrd="7" destOrd="0" presId="urn:microsoft.com/office/officeart/2005/8/layout/vList5#1"/>
    <dgm:cxn modelId="{F8641186-2FF9-483C-A130-17916139681F}" type="presParOf" srcId="{97105E81-2EE1-420E-AC6E-AD066675DCC6}" destId="{9F94B8C8-768A-44FA-B214-DAD818CDEDE3}" srcOrd="8" destOrd="0" presId="urn:microsoft.com/office/officeart/2005/8/layout/vList5#1"/>
    <dgm:cxn modelId="{7C7B08CE-754B-489B-9651-FA6DF8A8DFFA}" type="presParOf" srcId="{9F94B8C8-768A-44FA-B214-DAD818CDEDE3}" destId="{A4B915E6-BF12-405A-889C-F5FABA9A10DF}" srcOrd="0" destOrd="0" presId="urn:microsoft.com/office/officeart/2005/8/layout/vList5#1"/>
    <dgm:cxn modelId="{681AA57D-00A4-4A2C-9928-AC45B1B9E625}" type="presParOf" srcId="{97105E81-2EE1-420E-AC6E-AD066675DCC6}" destId="{A42E7029-AB4F-4017-9C52-295B8C9BF7D7}" srcOrd="9" destOrd="0" presId="urn:microsoft.com/office/officeart/2005/8/layout/vList5#1"/>
    <dgm:cxn modelId="{595BFD62-34E2-483A-B6B9-0B83253E716A}" type="presParOf" srcId="{97105E81-2EE1-420E-AC6E-AD066675DCC6}" destId="{D61CB7D8-60BD-4094-B1DA-7AFF80E11795}" srcOrd="10" destOrd="0" presId="urn:microsoft.com/office/officeart/2005/8/layout/vList5#1"/>
    <dgm:cxn modelId="{9AD9E08A-D1ED-43D1-86B7-580255A77593}" type="presParOf" srcId="{D61CB7D8-60BD-4094-B1DA-7AFF80E11795}" destId="{EA01CE53-8F75-4A7F-B7E2-875F2359C8B9}" srcOrd="0" destOrd="0" presId="urn:microsoft.com/office/officeart/2005/8/layout/vList5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6D3D0A-6DB7-4CAC-AB08-34AB7FE326E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2ECDA91-4E22-4D7E-A127-A93FBCB7F39B}" type="pres">
      <dgm:prSet presAssocID="{F46D3D0A-6DB7-4CAC-AB08-34AB7FE326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CAC83580-DA9B-42C9-A1DF-E5D10B243CD4}" type="presOf" srcId="{F46D3D0A-6DB7-4CAC-AB08-34AB7FE326E3}" destId="{82ECDA91-4E22-4D7E-A127-A93FBCB7F39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523E1-7AFD-424A-9181-D4DF01DE7770}">
      <dsp:nvSpPr>
        <dsp:cNvPr id="0" name=""/>
        <dsp:cNvSpPr/>
      </dsp:nvSpPr>
      <dsp:spPr>
        <a:xfrm>
          <a:off x="8291" y="2"/>
          <a:ext cx="8488652" cy="9112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2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Упрощение процедур получения гражданами и юридическими лицами государственных и муниципальных услуг;</a:t>
          </a:r>
          <a:endParaRPr lang="en-US" sz="1700" kern="1200" dirty="0">
            <a:solidFill>
              <a:schemeClr val="bg2">
                <a:lumMod val="25000"/>
              </a:schemeClr>
            </a:solidFill>
            <a:latin typeface="Cambria" pitchFamily="18" charset="0"/>
          </a:endParaRPr>
        </a:p>
      </dsp:txBody>
      <dsp:txXfrm>
        <a:off x="52773" y="44484"/>
        <a:ext cx="8399688" cy="822246"/>
      </dsp:txXfrm>
    </dsp:sp>
    <dsp:sp modelId="{EABA8D97-1090-4E18-B8CA-50D4B41D6075}">
      <dsp:nvSpPr>
        <dsp:cNvPr id="0" name=""/>
        <dsp:cNvSpPr/>
      </dsp:nvSpPr>
      <dsp:spPr>
        <a:xfrm>
          <a:off x="0" y="1800199"/>
          <a:ext cx="8488652" cy="9112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Повышение комфортности получения гражданами и юридическими лицами государственных и муниципальных услуг;</a:t>
          </a:r>
          <a:endParaRPr lang="ru-RU" sz="1700" kern="1200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sp:txBody>
      <dsp:txXfrm>
        <a:off x="44482" y="1844681"/>
        <a:ext cx="8399688" cy="822246"/>
      </dsp:txXfrm>
    </dsp:sp>
    <dsp:sp modelId="{E2F26FD5-50AE-4C89-A273-89CF4D561849}">
      <dsp:nvSpPr>
        <dsp:cNvPr id="0" name=""/>
        <dsp:cNvSpPr/>
      </dsp:nvSpPr>
      <dsp:spPr>
        <a:xfrm>
          <a:off x="0" y="864094"/>
          <a:ext cx="8488652" cy="9112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4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Сокращение сроков предоставления государственных и муниципальных услуг;</a:t>
          </a:r>
          <a:endParaRPr lang="ru-RU" sz="1700" b="1" kern="1200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sp:txBody>
      <dsp:txXfrm>
        <a:off x="44482" y="908576"/>
        <a:ext cx="8399688" cy="822246"/>
      </dsp:txXfrm>
    </dsp:sp>
    <dsp:sp modelId="{43734514-4C71-4F7D-9279-8F5927AFF4CD}">
      <dsp:nvSpPr>
        <dsp:cNvPr id="0" name=""/>
        <dsp:cNvSpPr/>
      </dsp:nvSpPr>
      <dsp:spPr>
        <a:xfrm>
          <a:off x="4145" y="2736304"/>
          <a:ext cx="8488652" cy="9112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5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Противодействие коррупции, ликвидация рынка посреднических услуг при предоставлении государственных и муниципальных услуг;</a:t>
          </a:r>
          <a:endParaRPr lang="ru-RU" sz="1700" b="1" kern="1200" dirty="0">
            <a:solidFill>
              <a:schemeClr val="bg2">
                <a:lumMod val="25000"/>
              </a:schemeClr>
            </a:solidFill>
            <a:latin typeface="Cambria" pitchFamily="18" charset="0"/>
            <a:ea typeface="Times New Roman"/>
          </a:endParaRPr>
        </a:p>
      </dsp:txBody>
      <dsp:txXfrm>
        <a:off x="48627" y="2780786"/>
        <a:ext cx="8399688" cy="822246"/>
      </dsp:txXfrm>
    </dsp:sp>
    <dsp:sp modelId="{A4B915E6-BF12-405A-889C-F5FABA9A10DF}">
      <dsp:nvSpPr>
        <dsp:cNvPr id="0" name=""/>
        <dsp:cNvSpPr/>
      </dsp:nvSpPr>
      <dsp:spPr>
        <a:xfrm>
          <a:off x="4145" y="3647514"/>
          <a:ext cx="8488652" cy="91121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6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</a:rPr>
            <a:t>Повышение удовлетворенности получателей государственных и муниципальных услуг качеством их предоставления; </a:t>
          </a:r>
        </a:p>
      </dsp:txBody>
      <dsp:txXfrm>
        <a:off x="48627" y="3691996"/>
        <a:ext cx="8399688" cy="822246"/>
      </dsp:txXfrm>
    </dsp:sp>
    <dsp:sp modelId="{EA01CE53-8F75-4A7F-B7E2-875F2359C8B9}">
      <dsp:nvSpPr>
        <dsp:cNvPr id="0" name=""/>
        <dsp:cNvSpPr/>
      </dsp:nvSpPr>
      <dsp:spPr>
        <a:xfrm>
          <a:off x="4145" y="4558725"/>
          <a:ext cx="8488652" cy="9112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2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  <a:ea typeface="Calibri"/>
              <a:cs typeface="Times New Roman"/>
            </a:rPr>
            <a:t>Повышение информированности граждан и юридических лиц о порядке, способах и условиях получения государственных и муниципальных услуг.</a:t>
          </a:r>
          <a:endParaRPr lang="en-US" sz="1700" kern="1200" dirty="0">
            <a:solidFill>
              <a:schemeClr val="bg2">
                <a:lumMod val="25000"/>
              </a:schemeClr>
            </a:solidFill>
            <a:latin typeface="Cambria" pitchFamily="18" charset="0"/>
          </a:endParaRPr>
        </a:p>
      </dsp:txBody>
      <dsp:txXfrm>
        <a:off x="48627" y="4603207"/>
        <a:ext cx="8399688" cy="822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#1" minVer="12.0">
  <dgm:title val=""/>
  <dgm:desc val=""/>
  <dgm:catLst>
    <dgm:cat type="list" pri="14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h" for="ch" forName="linNode" refType="h"/>
      <dgm:constr type="w" for="ch" forName="linNode" refType="w"/>
      <dgm:constr type="primFontSz" for="des" forName="parentText" op="equ" val="100"/>
      <dgm:constr type="primFontSz" for="des" forName="descendantText" op="equ" val="100"/>
      <dgm:constr type="primFontSz" for="des" forName="descendantText" refType="primFontSz" refFor="des" refForName="parentText" op="lte"/>
    </dgm:constr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/>
          <dgm:ruleLst>
            <dgm:rule type="primFontSz" val="2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lMarg" refType="primFontSz" fact="0.56"/>
                <dgm:constr type="rMarg" refType="primFontSz" fact="0.56"/>
              </dgm:constrLst>
              <dgm:ruleLst>
                <dgm:rule type="primFontSz" val="2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Simple 5"/>
  <dgm:desc val="Simple 5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0.02419</cdr:x>
      <cdr:y>0</cdr:y>
    </cdr:from>
    <cdr:to>
      <cdr:x>1</cdr:x>
      <cdr:y>0.08073</cdr:y>
    </cdr:to>
    <cdr:sp macro="" textlink="">
      <cdr:nvSpPr>
        <cdr:cNvPr id="2" name="Прямоугольник 1"/>
        <cdr:cNvSpPr/>
      </cdr:nvSpPr>
      <cdr:spPr>
        <a:xfrm xmlns:a="http://schemas.openxmlformats.org/drawingml/2006/main">
          <a:off x="216025" y="0"/>
          <a:ext cx="8712968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endParaRPr lang="ru-RU" b="1" cap="none" spc="0" dirty="0">
            <a:ln w="31550" cmpd="sng">
              <a:gradFill>
                <a:gsLst>
                  <a:gs pos="70000">
                    <a:schemeClr val="accent6">
                      <a:shade val="50000"/>
                      <a:satMod val="190000"/>
                    </a:schemeClr>
                  </a:gs>
                  <a:gs pos="0">
                    <a:schemeClr val="accent6">
                      <a:tint val="77000"/>
                      <a:satMod val="180000"/>
                    </a:schemeClr>
                  </a:gs>
                </a:gsLst>
                <a:lin ang="5400000"/>
              </a:gradFill>
              <a:prstDash val="solid"/>
            </a:ln>
            <a:solidFill>
              <a:schemeClr val="accent6">
                <a:tint val="15000"/>
                <a:satMod val="200000"/>
              </a:schemeClr>
            </a:solidFill>
            <a:effectLst>
              <a:outerShdw blurRad="50800" dist="40000" dir="5400000" algn="tl" rotWithShape="0">
                <a:srgbClr val="000000">
                  <a:shade val="5000"/>
                  <a:satMod val="120000"/>
                  <a:alpha val="33000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0.04839</cdr:x>
      <cdr:y>0</cdr:y>
    </cdr:from>
    <cdr:to>
      <cdr:x>0.91935</cdr:x>
      <cdr:y>0.22222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32049" y="0"/>
          <a:ext cx="7776864" cy="720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  <cdr:relSizeAnchor xmlns:cdr="http://schemas.openxmlformats.org/drawingml/2006/chartDrawing">
    <cdr:from>
      <cdr:x>0.00806</cdr:x>
      <cdr:y>0</cdr:y>
    </cdr:from>
    <cdr:to>
      <cdr:x>1</cdr:x>
      <cdr:y>0.08548</cdr:y>
    </cdr:to>
    <cdr:sp macro="" textlink="">
      <cdr:nvSpPr>
        <cdr:cNvPr id="4" name="Прямоугольник 3"/>
        <cdr:cNvSpPr/>
      </cdr:nvSpPr>
      <cdr:spPr>
        <a:xfrm xmlns:a="http://schemas.openxmlformats.org/drawingml/2006/main">
          <a:off x="72009" y="0"/>
          <a:ext cx="885698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endParaRPr lang="ru-RU" sz="1200" b="1" cap="none" spc="0" dirty="0">
            <a:ln w="31550" cmpd="sng">
              <a:gradFill>
                <a:gsLst>
                  <a:gs pos="70000">
                    <a:schemeClr val="accent6">
                      <a:shade val="50000"/>
                      <a:satMod val="190000"/>
                    </a:schemeClr>
                  </a:gs>
                  <a:gs pos="0">
                    <a:schemeClr val="accent6">
                      <a:tint val="77000"/>
                      <a:satMod val="180000"/>
                    </a:schemeClr>
                  </a:gs>
                </a:gsLst>
                <a:lin ang="5400000"/>
              </a:gradFill>
              <a:prstDash val="solid"/>
            </a:ln>
            <a:solidFill>
              <a:schemeClr val="accent6">
                <a:tint val="15000"/>
                <a:satMod val="200000"/>
              </a:schemeClr>
            </a:solidFill>
            <a:effectLst>
              <a:outerShdw blurRad="50800" dist="40000" dir="5400000" algn="tl" rotWithShape="0">
                <a:srgbClr val="000000">
                  <a:shade val="5000"/>
                  <a:satMod val="120000"/>
                  <a:alpha val="33000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0.01613</cdr:x>
      <cdr:y>0</cdr:y>
    </cdr:from>
    <cdr:to>
      <cdr:x>0.98387</cdr:x>
      <cdr:y>0.08363</cdr:y>
    </cdr:to>
    <cdr:sp macro="" textlink="">
      <cdr:nvSpPr>
        <cdr:cNvPr id="6" name="Прямоугольник 5"/>
        <cdr:cNvSpPr/>
      </cdr:nvSpPr>
      <cdr:spPr>
        <a:xfrm xmlns:a="http://schemas.openxmlformats.org/drawingml/2006/main">
          <a:off x="144017" y="0"/>
          <a:ext cx="8640960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l"/>
          <a:endParaRPr lang="ru-RU" sz="1200" b="1" cap="none" spc="0" dirty="0">
            <a:ln w="31550" cmpd="sng">
              <a:gradFill>
                <a:gsLst>
                  <a:gs pos="70000">
                    <a:schemeClr val="accent6">
                      <a:shade val="50000"/>
                      <a:satMod val="190000"/>
                    </a:schemeClr>
                  </a:gs>
                  <a:gs pos="0">
                    <a:schemeClr val="accent6">
                      <a:tint val="77000"/>
                      <a:satMod val="180000"/>
                    </a:schemeClr>
                  </a:gs>
                </a:gsLst>
                <a:lin ang="5400000"/>
              </a:gradFill>
              <a:prstDash val="solid"/>
            </a:ln>
            <a:solidFill>
              <a:schemeClr val="accent6">
                <a:tint val="15000"/>
                <a:satMod val="200000"/>
              </a:schemeClr>
            </a:solidFill>
            <a:effectLst>
              <a:outerShdw blurRad="50800" dist="40000" dir="5400000" algn="tl" rotWithShape="0">
                <a:srgbClr val="000000">
                  <a:shade val="5000"/>
                  <a:satMod val="120000"/>
                  <a:alpha val="33000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0.01613</cdr:x>
      <cdr:y>0</cdr:y>
    </cdr:from>
    <cdr:to>
      <cdr:x>0.99194</cdr:x>
      <cdr:y>0.15217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44017" y="0"/>
          <a:ext cx="8712968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0.07438</cdr:x>
      <cdr:y>0.01136</cdr:y>
    </cdr:from>
    <cdr:to>
      <cdr:x>0.93388</cdr:x>
      <cdr:y>0.15567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48072" y="72008"/>
          <a:ext cx="7488832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  <cdr:relSizeAnchor xmlns:cdr="http://schemas.openxmlformats.org/drawingml/2006/chartDrawing">
    <cdr:from>
      <cdr:x>0.03306</cdr:x>
      <cdr:y>0.01136</cdr:y>
    </cdr:from>
    <cdr:to>
      <cdr:x>0.94215</cdr:x>
      <cdr:y>0.125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88032" y="72008"/>
          <a:ext cx="7920880" cy="720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ru-RU" sz="1800" dirty="0" smtClean="0">
              <a:latin typeface="Cambria" pitchFamily="18" charset="0"/>
            </a:rPr>
            <a:t>Статистические данные за 2014 год по УРМ «с. Боровенск»(на 30.05)</a:t>
          </a:r>
          <a:endParaRPr lang="ru-RU" sz="1800" dirty="0">
            <a:latin typeface="Cambria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230" tIns="45615" rIns="91230" bIns="4561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230" tIns="45615" rIns="91230" bIns="45615" rtlCol="0"/>
          <a:lstStyle>
            <a:lvl1pPr algn="r">
              <a:defRPr sz="1200"/>
            </a:lvl1pPr>
          </a:lstStyle>
          <a:p>
            <a:fld id="{EC2D0B09-415D-4504-BC42-E02A99179B64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093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30" tIns="45615" rIns="91230" bIns="4561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230" tIns="45615" rIns="91230" bIns="45615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230" tIns="45615" rIns="91230" bIns="4561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230" tIns="45615" rIns="91230" bIns="45615" rtlCol="0" anchor="b"/>
          <a:lstStyle>
            <a:lvl1pPr algn="r">
              <a:defRPr sz="1200"/>
            </a:lvl1pPr>
          </a:lstStyle>
          <a:p>
            <a:fld id="{CC0B8A43-62A5-4CFB-9EF5-39F29F85D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61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B8A43-62A5-4CFB-9EF5-39F29F85D5E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3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ED559-CAD0-44E7-B268-648A2643B32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B8A43-62A5-4CFB-9EF5-39F29F85D5E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12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02.06.2014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4.pn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D4A8"/>
            </a:gs>
            <a:gs pos="55000">
              <a:srgbClr val="21D6E0">
                <a:lumMod val="56000"/>
                <a:lumOff val="44000"/>
              </a:srgbClr>
            </a:gs>
            <a:gs pos="75000">
              <a:srgbClr val="0087E6"/>
            </a:gs>
            <a:gs pos="100000">
              <a:srgbClr val="005CB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фото для презентации\DSC_03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3815916" cy="2543944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  <a:effectLst>
            <a:glow rad="203200">
              <a:schemeClr val="accent1">
                <a:alpha val="40000"/>
              </a:schemeClr>
            </a:glow>
          </a:effectLst>
        </p:spPr>
      </p:pic>
      <p:pic>
        <p:nvPicPr>
          <p:cNvPr id="1028" name="Picture 4" descr="http://photo.foto-planeta.com/view/3/5/6/5/mosalsk-35659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16" y="4149080"/>
            <a:ext cx="3743118" cy="2501713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  <a:effectLst>
            <a:glow rad="177800">
              <a:schemeClr val="accent1">
                <a:alpha val="40000"/>
              </a:schemeClr>
            </a:glow>
          </a:effectLst>
        </p:spPr>
      </p:pic>
      <p:pic>
        <p:nvPicPr>
          <p:cNvPr id="3" name="Picture 2" descr="C:\Users\1\Desktop\Coat_of_Arms_of_Mosalsk_(Kaluga_oblast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6632"/>
            <a:ext cx="2088232" cy="2543944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1778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Описание: Логотип.b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888432" cy="25017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  <a:effectLst>
            <a:glow rad="177800">
              <a:schemeClr val="accent1">
                <a:alpha val="40000"/>
              </a:schemeClr>
            </a:glow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2312876"/>
            <a:ext cx="7416824" cy="2232248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182880" indent="0" algn="ctr">
              <a:buNone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Филиал Государственного бюджетного  учреждения Калужской области «Многофункциональный центр предоставления государственных и муниципальных услуг » по Мосальскому району 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85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790761"/>
              </p:ext>
            </p:extLst>
          </p:nvPr>
        </p:nvGraphicFramePr>
        <p:xfrm>
          <a:off x="107503" y="633700"/>
          <a:ext cx="8928993" cy="5963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172035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ambria" pitchFamily="18" charset="0"/>
                <a:cs typeface="Times New Roman" pitchFamily="18" charset="0"/>
              </a:rPr>
              <a:t>Количественные показатели  УРМ  « с. Боровенск»  </a:t>
            </a:r>
          </a:p>
          <a:p>
            <a:pPr algn="ctr"/>
            <a:r>
              <a:rPr lang="ru-RU" sz="2400" dirty="0" smtClean="0">
                <a:latin typeface="Cambria" pitchFamily="18" charset="0"/>
                <a:cs typeface="Times New Roman" pitchFamily="18" charset="0"/>
              </a:rPr>
              <a:t>за 2013 год.</a:t>
            </a:r>
            <a:endParaRPr lang="ru-RU" sz="2400" dirty="0">
              <a:latin typeface="Cambria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6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719692"/>
              </p:ext>
            </p:extLst>
          </p:nvPr>
        </p:nvGraphicFramePr>
        <p:xfrm>
          <a:off x="179512" y="188640"/>
          <a:ext cx="8712969" cy="633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79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3528" y="116632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ru-RU" b="1" dirty="0" smtClean="0">
                <a:solidFill>
                  <a:srgbClr val="1F497D"/>
                </a:solidFill>
                <a:latin typeface="Monotype Corsiva"/>
              </a:rPr>
              <a:t> </a:t>
            </a:r>
            <a:r>
              <a:rPr lang="ru-RU" dirty="0" smtClean="0">
                <a:latin typeface="Cambria" pitchFamily="18" charset="0"/>
              </a:rPr>
              <a:t>Количественные показатели в </a:t>
            </a:r>
            <a:r>
              <a:rPr lang="ru-RU" dirty="0">
                <a:latin typeface="Cambria" pitchFamily="18" charset="0"/>
              </a:rPr>
              <a:t>разрезе услуг </a:t>
            </a:r>
            <a:r>
              <a:rPr lang="ru-RU" dirty="0" smtClean="0">
                <a:latin typeface="Cambria" pitchFamily="18" charset="0"/>
              </a:rPr>
              <a:t> предоставляемых  в </a:t>
            </a:r>
            <a:r>
              <a:rPr lang="ru-RU" dirty="0">
                <a:latin typeface="Cambria" pitchFamily="18" charset="0"/>
              </a:rPr>
              <a:t>филиале ГБУ КО " МФЦ Калужской области" </a:t>
            </a:r>
            <a:r>
              <a:rPr lang="ru-RU" dirty="0" smtClean="0">
                <a:latin typeface="Cambria" pitchFamily="18" charset="0"/>
              </a:rPr>
              <a:t>  по </a:t>
            </a:r>
            <a:r>
              <a:rPr lang="ru-RU" dirty="0">
                <a:latin typeface="Cambria" pitchFamily="18" charset="0"/>
              </a:rPr>
              <a:t>Мосальскому району  за </a:t>
            </a:r>
            <a:r>
              <a:rPr lang="ru-RU" dirty="0" smtClean="0">
                <a:latin typeface="Cambria" pitchFamily="18" charset="0"/>
              </a:rPr>
              <a:t> 2014г (на 30.05).</a:t>
            </a:r>
            <a:endParaRPr lang="ru-RU" dirty="0">
              <a:latin typeface="Cambria" pitchFamily="18" charset="0"/>
            </a:endParaRPr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34159"/>
              </p:ext>
            </p:extLst>
          </p:nvPr>
        </p:nvGraphicFramePr>
        <p:xfrm>
          <a:off x="107504" y="836712"/>
          <a:ext cx="8928992" cy="602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10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60647"/>
            <a:ext cx="4248472" cy="2885419"/>
          </a:xfrm>
        </p:spPr>
        <p:txBody>
          <a:bodyPr>
            <a:normAutofit fontScale="92500"/>
            <a:scene3d>
              <a:camera prst="orthographicFront"/>
              <a:lightRig rig="threePt" dir="t"/>
            </a:scene3d>
            <a:sp3d prstMaterial="plastic">
              <a:bevelT w="184150"/>
              <a:bevelB w="165100"/>
            </a:sp3d>
          </a:bodyPr>
          <a:lstStyle/>
          <a:p>
            <a:pPr marL="45720" indent="0" algn="ctr">
              <a:buNone/>
            </a:pPr>
            <a:r>
              <a:rPr lang="ru-RU" sz="2800" b="1" dirty="0" smtClean="0"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endPos="0" dist="50800" dir="5400000" sy="-100000" algn="bl" rotWithShape="0"/>
                </a:effectLst>
                <a:latin typeface="Cambria" pitchFamily="18" charset="0"/>
              </a:rPr>
              <a:t>Информирование сотрудниками МФЦ учеников школ по услуге «Выдача паспорта по достижению </a:t>
            </a:r>
          </a:p>
          <a:p>
            <a:pPr marL="45720" indent="0" algn="ctr">
              <a:buNone/>
            </a:pPr>
            <a:r>
              <a:rPr lang="ru-RU" sz="2800" b="1" dirty="0" smtClean="0"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endPos="0" dist="50800" dir="5400000" sy="-100000" algn="bl" rotWithShape="0"/>
                </a:effectLst>
                <a:latin typeface="Cambria" pitchFamily="18" charset="0"/>
              </a:rPr>
              <a:t>14-летия»</a:t>
            </a:r>
            <a:endParaRPr lang="ru-RU" sz="2800" b="1" dirty="0">
              <a:solidFill>
                <a:srgbClr val="FF0000"/>
              </a:solidFill>
              <a:effectLst>
                <a:glow>
                  <a:schemeClr val="accent1">
                    <a:alpha val="40000"/>
                  </a:schemeClr>
                </a:glow>
                <a:reflection endPos="0" dist="50800" dir="5400000" sy="-100000" algn="bl" rotWithShape="0"/>
              </a:effectLst>
              <a:latin typeface="Cambria" pitchFamily="18" charset="0"/>
            </a:endParaRPr>
          </a:p>
        </p:txBody>
      </p:sp>
      <p:pic>
        <p:nvPicPr>
          <p:cNvPr id="3076" name="Picture 4" descr="C:\Users\1\Desktop\фото для презентации\DSC_03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90" y="103342"/>
            <a:ext cx="4180206" cy="3181641"/>
          </a:xfrm>
          <a:prstGeom prst="rect">
            <a:avLst/>
          </a:prstGeom>
          <a:noFill/>
          <a:ln w="57150" cmpd="dbl">
            <a:solidFill>
              <a:srgbClr val="FFFF00"/>
            </a:solidFill>
          </a:ln>
          <a:effectLst>
            <a:glow rad="1524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1\Desktop\фото для презентации\DSC_039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5" y="3624740"/>
            <a:ext cx="4091735" cy="3116627"/>
          </a:xfrm>
          <a:prstGeom prst="rect">
            <a:avLst/>
          </a:prstGeom>
          <a:noFill/>
          <a:ln w="57150" cmpd="dbl">
            <a:solidFill>
              <a:schemeClr val="accent1">
                <a:lumMod val="60000"/>
                <a:lumOff val="40000"/>
              </a:schemeClr>
            </a:solidFill>
          </a:ln>
          <a:effectLst>
            <a:glow rad="152400">
              <a:schemeClr val="accent1">
                <a:lumMod val="60000"/>
                <a:lumOff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1\Desktop\мфц фото\DSC_03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90" y="3624741"/>
            <a:ext cx="4180206" cy="3093882"/>
          </a:xfrm>
          <a:prstGeom prst="rect">
            <a:avLst/>
          </a:prstGeom>
          <a:noFill/>
          <a:ln w="57150" cmpd="dbl">
            <a:solidFill>
              <a:srgbClr val="00B050"/>
            </a:solidFill>
          </a:ln>
          <a:effectLst>
            <a:glow rad="152400">
              <a:schemeClr val="accent3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\Desktop\фото для презентации\DSC_02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6" y="183018"/>
            <a:ext cx="5400600" cy="3675408"/>
          </a:xfrm>
          <a:prstGeom prst="rect">
            <a:avLst/>
          </a:prstGeom>
          <a:noFill/>
          <a:ln w="57150" cmpd="dbl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1\Desktop\фото для презентации\DSC_02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5328592" cy="3168352"/>
          </a:xfrm>
          <a:prstGeom prst="rect">
            <a:avLst/>
          </a:prstGeom>
          <a:noFill/>
          <a:ln w="57150" cmpd="dbl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192.168.4.3\share\ОБМЕН\Шарики\balloon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78826" y="1919585"/>
            <a:ext cx="47131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LeftDown"/>
              <a:lightRig rig="threePt" dir="t"/>
            </a:scene3d>
          </a:bodyPr>
          <a:lstStyle/>
          <a:p>
            <a:pPr algn="ctr"/>
            <a:r>
              <a:rPr lang="ru-RU" sz="6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glow rad="342900">
                    <a:schemeClr val="accent3">
                      <a:lumMod val="60000"/>
                      <a:lumOff val="40000"/>
                      <a:alpha val="40000"/>
                    </a:schemeClr>
                  </a:glow>
                  <a:outerShdw blurRad="50000" dist="50800" dir="7500000" algn="tl">
                    <a:schemeClr val="accent3">
                      <a:lumMod val="20000"/>
                      <a:lumOff val="80000"/>
                      <a:alpha val="3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Нам 1 год!!!</a:t>
            </a:r>
            <a:endParaRPr lang="ru-RU" sz="6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effectLst>
                <a:glow rad="342900">
                  <a:schemeClr val="accent3">
                    <a:lumMod val="60000"/>
                    <a:lumOff val="40000"/>
                    <a:alpha val="40000"/>
                  </a:schemeClr>
                </a:glow>
                <a:outerShdw blurRad="50000" dist="50800" dir="7500000" algn="tl">
                  <a:schemeClr val="accent3">
                    <a:lumMod val="20000"/>
                    <a:lumOff val="80000"/>
                    <a:alpha val="35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Рисунок 5" descr="Описание: Логотип.b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3096"/>
            <a:ext cx="2880320" cy="201622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 cmpd="dbl">
            <a:solidFill>
              <a:schemeClr val="bg2">
                <a:lumMod val="50000"/>
              </a:schemeClr>
            </a:solidFill>
          </a:ln>
          <a:effectLst>
            <a:glow rad="177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8494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10493"/>
              </p:ext>
            </p:extLst>
          </p:nvPr>
        </p:nvGraphicFramePr>
        <p:xfrm>
          <a:off x="239332" y="950591"/>
          <a:ext cx="8784976" cy="50518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84976"/>
              </a:tblGrid>
              <a:tr h="1215699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smtClean="0">
                          <a:solidFill>
                            <a:srgbClr val="FFFF00"/>
                          </a:solidFill>
                          <a:latin typeface="Cambria" pitchFamily="18" charset="0"/>
                        </a:rPr>
                        <a:t>Задачи на перспективу развития</a:t>
                      </a:r>
                      <a:r>
                        <a:rPr lang="ru-RU" sz="3600" baseline="0" dirty="0" smtClean="0">
                          <a:solidFill>
                            <a:srgbClr val="FFFF00"/>
                          </a:solidFill>
                          <a:latin typeface="Cambria" pitchFamily="18" charset="0"/>
                        </a:rPr>
                        <a:t> филиала МФЦ:</a:t>
                      </a:r>
                    </a:p>
                  </a:txBody>
                  <a:tcPr/>
                </a:tc>
              </a:tr>
              <a:tr h="1664620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ru-RU" sz="2000" dirty="0" smtClean="0">
                          <a:latin typeface="Cambria" pitchFamily="18" charset="0"/>
                        </a:rPr>
                        <a:t>Обеспечение</a:t>
                      </a:r>
                      <a:r>
                        <a:rPr lang="ru-RU" sz="2000" baseline="0" dirty="0" smtClean="0">
                          <a:latin typeface="Cambria" pitchFamily="18" charset="0"/>
                        </a:rPr>
                        <a:t> внедрения услуг в филиальную сеть согласно Перечню государственных услуг, утвержденного Постановлением Правительства РФ от 27 сентября 2011 года №797.</a:t>
                      </a:r>
                    </a:p>
                  </a:txBody>
                  <a:tcPr/>
                </a:tc>
              </a:tr>
              <a:tr h="1085781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ü"/>
                      </a:pPr>
                      <a:r>
                        <a:rPr lang="ru-RU" sz="2000" dirty="0" smtClean="0">
                          <a:latin typeface="Cambria" pitchFamily="18" charset="0"/>
                        </a:rPr>
                        <a:t>Внедрение Единой Автоматизированной</a:t>
                      </a:r>
                      <a:r>
                        <a:rPr lang="ru-RU" sz="2000" baseline="0" dirty="0" smtClean="0">
                          <a:latin typeface="Cambria" pitchFamily="18" charset="0"/>
                        </a:rPr>
                        <a:t> информационной системы (АИС).</a:t>
                      </a:r>
                      <a:endParaRPr lang="ru-RU" sz="2000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1085781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ru-RU" sz="2000" dirty="0" smtClean="0">
                          <a:latin typeface="Cambria" pitchFamily="18" charset="0"/>
                        </a:rPr>
                        <a:t>Развитие межведомственного взаимодействия и электронного документооборота.</a:t>
                      </a:r>
                      <a:endParaRPr lang="ru-RU" sz="2000" dirty="0">
                        <a:latin typeface="Cambr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60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1\Desktop\мфц фото\DSC_03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8856984" cy="6696744"/>
          </a:xfrm>
          <a:prstGeom prst="rect">
            <a:avLst/>
          </a:prstGeom>
          <a:noFill/>
          <a:ln w="57150" cmpd="dbl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3340" y="5373216"/>
            <a:ext cx="828092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gradFill>
                  <a:gsLst>
                    <a:gs pos="65000">
                      <a:srgbClr val="FFFF00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0"/>
                </a:gradFill>
                <a:latin typeface="Monotype Corsiva" pitchFamily="66" charset="0"/>
              </a:rPr>
              <a:t>Добро пожаловать в МФЦ!!!</a:t>
            </a:r>
            <a:endParaRPr lang="ru-RU" sz="5400" dirty="0">
              <a:gradFill>
                <a:gsLst>
                  <a:gs pos="65000">
                    <a:srgbClr val="FFFF00"/>
                  </a:gs>
                  <a:gs pos="25000">
                    <a:srgbClr val="FF6633"/>
                  </a:gs>
                  <a:gs pos="50000">
                    <a:srgbClr val="FFFF00"/>
                  </a:gs>
                  <a:gs pos="75000">
                    <a:srgbClr val="01A78F"/>
                  </a:gs>
                  <a:gs pos="100000">
                    <a:srgbClr val="3366FF"/>
                  </a:gs>
                </a:gsLst>
                <a:lin ang="5400000" scaled="0"/>
              </a:gradFill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484784"/>
            <a:ext cx="9039655" cy="331236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ru-RU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" pitchFamily="18" charset="0"/>
              </a:rPr>
              <a:t>СПАСИБО</a:t>
            </a:r>
            <a:r>
              <a:rPr lang="ru-RU" sz="8800" b="1" cap="none" spc="0" dirty="0" smtClean="0">
                <a:ln w="1905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</a:t>
            </a:r>
          </a:p>
          <a:p>
            <a:pPr algn="ctr"/>
            <a:r>
              <a:rPr lang="ru-RU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" pitchFamily="18" charset="0"/>
              </a:rPr>
              <a:t>ЗА</a:t>
            </a:r>
            <a:r>
              <a:rPr lang="ru-RU" sz="8800" b="1" cap="none" spc="0" dirty="0" smtClean="0">
                <a:ln w="1905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 </a:t>
            </a:r>
          </a:p>
          <a:p>
            <a:pPr algn="ctr"/>
            <a:r>
              <a:rPr lang="ru-RU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mbria" pitchFamily="18" charset="0"/>
              </a:rPr>
              <a:t>ВНИМАНИЕ!!!</a:t>
            </a:r>
            <a:endParaRPr lang="ru-RU" sz="8800" b="1" cap="none" spc="0" dirty="0">
              <a:ln w="1905"/>
              <a:solidFill>
                <a:schemeClr val="accent6">
                  <a:lumMod val="60000"/>
                  <a:lumOff val="40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741" y="4005064"/>
            <a:ext cx="4320480" cy="1224137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С первого дня открытия филиала начался прием посетителей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187624" y="0"/>
            <a:ext cx="6264696" cy="908720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Открытие филиала 17 апреля 2013года</a:t>
            </a:r>
            <a:r>
              <a:rPr lang="ru-RU" sz="2400" b="1" dirty="0" smtClean="0">
                <a:latin typeface="Cambria" pitchFamily="18" charset="0"/>
              </a:rPr>
              <a:t>.</a:t>
            </a:r>
            <a:endParaRPr lang="ru-RU" sz="2400" b="1" dirty="0">
              <a:latin typeface="Cambria" pitchFamily="18" charset="0"/>
            </a:endParaRPr>
          </a:p>
        </p:txBody>
      </p:sp>
      <p:pic>
        <p:nvPicPr>
          <p:cNvPr id="2051" name="Picture 3" descr="C:\Users\1\Desktop\фото для презентации\IMG_26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4326"/>
            <a:ext cx="4374522" cy="3118770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</p:spPr>
      </p:pic>
      <p:pic>
        <p:nvPicPr>
          <p:cNvPr id="3074" name="Picture 2" descr="C:\Users\1\Desktop\IMG_26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1" y="434326"/>
            <a:ext cx="4142476" cy="3168351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1651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1\Desktop\DSC_0402.JPG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17" y="3717032"/>
            <a:ext cx="4358005" cy="3016250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1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8136904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sz="3200" noProof="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Цели деятельности филиа</a:t>
            </a:r>
            <a:r>
              <a:rPr lang="ru-RU" sz="3200" noProof="0" dirty="0" smtClean="0">
                <a:solidFill>
                  <a:schemeClr val="bg2">
                    <a:lumMod val="25000"/>
                  </a:schemeClr>
                </a:solidFill>
              </a:rPr>
              <a:t>ла МФЦ</a:t>
            </a:r>
            <a:endParaRPr lang="ru-RU" sz="3200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452097880"/>
              </p:ext>
            </p:extLst>
          </p:nvPr>
        </p:nvGraphicFramePr>
        <p:xfrm>
          <a:off x="395536" y="1124744"/>
          <a:ext cx="8496944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50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1\Desktop\фото для презентации\DSC_04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" y="100706"/>
            <a:ext cx="4309408" cy="3096344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1\Desktop\IMG_02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6632"/>
            <a:ext cx="4104456" cy="3096344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2159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1\Desktop\фото для презентации\DSC_02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73015"/>
            <a:ext cx="4094623" cy="3032596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1\Desktop\фото для презентации\DSC_02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" y="3573015"/>
            <a:ext cx="4315963" cy="3032597"/>
          </a:xfrm>
          <a:prstGeom prst="rect">
            <a:avLst/>
          </a:prstGeom>
          <a:noFill/>
          <a:ln w="57150" cmpd="dbl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94785" y="2276872"/>
            <a:ext cx="7920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4400" b="1" dirty="0">
              <a:solidFill>
                <a:srgbClr val="FF33CC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46" y="137574"/>
            <a:ext cx="394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7030A0"/>
                </a:solidFill>
                <a:latin typeface="Cambria" pitchFamily="18" charset="0"/>
              </a:rPr>
              <a:t>Первичная проверка комплектов документов</a:t>
            </a:r>
            <a:endParaRPr lang="ru-RU" sz="1600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3650316"/>
            <a:ext cx="718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7030A0"/>
                </a:solidFill>
                <a:latin typeface="Cambria" pitchFamily="18" charset="0"/>
              </a:rPr>
              <a:t>Прием посетителей в МФЦ</a:t>
            </a:r>
            <a:endParaRPr lang="ru-RU" sz="3200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096" y="188640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7030A0"/>
                </a:solidFill>
                <a:latin typeface="Cambria" pitchFamily="18" charset="0"/>
              </a:rPr>
              <a:t>В филиале МФЦ работают </a:t>
            </a:r>
          </a:p>
          <a:p>
            <a:pPr algn="ctr"/>
            <a:r>
              <a:rPr lang="ru-RU" sz="1600" dirty="0" smtClean="0">
                <a:solidFill>
                  <a:srgbClr val="7030A0"/>
                </a:solidFill>
                <a:latin typeface="Cambria" pitchFamily="18" charset="0"/>
              </a:rPr>
              <a:t>2 «окна»</a:t>
            </a:r>
            <a:endParaRPr lang="ru-RU" sz="1600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3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620688"/>
            <a:ext cx="72728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ambria" pitchFamily="18" charset="0"/>
              </a:rPr>
              <a:t>Предоставление государственных услуг федеральных органов исполнительной власти и органов государственных внебюджетных  фондов в многофункциональном центре осуществляется в соответствии с :</a:t>
            </a:r>
          </a:p>
          <a:p>
            <a:endParaRPr lang="ru-RU" sz="2400" b="1" dirty="0">
              <a:solidFill>
                <a:srgbClr val="7030A0"/>
              </a:solidFill>
              <a:latin typeface="Cambria" pitchFamily="18" charset="0"/>
            </a:endParaRPr>
          </a:p>
          <a:p>
            <a:endParaRPr lang="ru-RU" sz="2400" b="1" dirty="0" smtClean="0">
              <a:solidFill>
                <a:srgbClr val="7030A0"/>
              </a:solidFill>
              <a:latin typeface="Cambria" pitchFamily="18" charset="0"/>
            </a:endParaRPr>
          </a:p>
          <a:p>
            <a:endParaRPr lang="ru-RU" sz="24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ru-RU" sz="2400" b="1" dirty="0" smtClean="0">
                <a:solidFill>
                  <a:srgbClr val="7030A0"/>
                </a:solidFill>
                <a:latin typeface="Cambria" pitchFamily="18" charset="0"/>
              </a:rPr>
              <a:t>  административными регламентами</a:t>
            </a:r>
          </a:p>
          <a:p>
            <a:pPr marL="342900" indent="-342900">
              <a:buFont typeface="Wingdings" pitchFamily="2" charset="2"/>
              <a:buChar char="q"/>
            </a:pPr>
            <a:endParaRPr lang="ru-RU" sz="24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ru-RU" sz="2400" b="1" dirty="0" smtClean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ru-RU" sz="2400" b="1" dirty="0">
                <a:solidFill>
                  <a:srgbClr val="7030A0"/>
                </a:solidFill>
                <a:latin typeface="Cambria" pitchFamily="18" charset="0"/>
              </a:rPr>
              <a:t>с</a:t>
            </a:r>
            <a:r>
              <a:rPr lang="ru-RU" sz="2400" b="1" dirty="0" smtClean="0">
                <a:solidFill>
                  <a:srgbClr val="7030A0"/>
                </a:solidFill>
                <a:latin typeface="Cambria" pitchFamily="18" charset="0"/>
              </a:rPr>
              <a:t>оглашениями о взаимодействии </a:t>
            </a:r>
          </a:p>
          <a:p>
            <a:endParaRPr lang="ru-RU" sz="2400" b="1" dirty="0">
              <a:solidFill>
                <a:schemeClr val="accent6">
                  <a:lumMod val="50000"/>
                </a:schemeClr>
              </a:solidFill>
              <a:latin typeface="Monotype Corsiva" pitchFamily="66" charset="0"/>
            </a:endParaRPr>
          </a:p>
          <a:p>
            <a:endParaRPr lang="ru-RU" sz="2400" b="1" dirty="0" smtClean="0">
              <a:solidFill>
                <a:schemeClr val="accent6">
                  <a:lumMod val="50000"/>
                </a:schemeClr>
              </a:solidFill>
              <a:latin typeface="Monotype Corsiva" pitchFamily="66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ru-RU" sz="2400" b="1" dirty="0">
              <a:solidFill>
                <a:schemeClr val="accent6">
                  <a:lumMod val="50000"/>
                </a:schemeClr>
              </a:solidFill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52177900"/>
              </p:ext>
            </p:extLst>
          </p:nvPr>
        </p:nvGraphicFramePr>
        <p:xfrm>
          <a:off x="1115616" y="620688"/>
          <a:ext cx="6400800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76113"/>
              </p:ext>
            </p:extLst>
          </p:nvPr>
        </p:nvGraphicFramePr>
        <p:xfrm>
          <a:off x="0" y="0"/>
          <a:ext cx="9144000" cy="694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731"/>
                <a:gridCol w="7025269"/>
              </a:tblGrid>
              <a:tr h="59041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 smtClean="0">
                          <a:latin typeface="Cambria" pitchFamily="18" charset="0"/>
                        </a:rPr>
                        <a:t>Наименование органа власти</a:t>
                      </a:r>
                      <a:r>
                        <a:rPr lang="ru-RU" sz="1100" baseline="0" dirty="0" smtClean="0">
                          <a:latin typeface="Cambria" pitchFamily="18" charset="0"/>
                        </a:rPr>
                        <a:t> оказывающего государственную услугу</a:t>
                      </a:r>
                      <a:endParaRPr lang="ru-RU" sz="11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 smtClean="0">
                          <a:latin typeface="Cambria" pitchFamily="18" charset="0"/>
                        </a:rPr>
                        <a:t>Наименование услуг оказываемых в МФЦ</a:t>
                      </a:r>
                      <a:endParaRPr lang="ru-RU" sz="1100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1106448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Управление Федеральной Миграционной службы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Регистрационный учет граждан  РФ  по месту пребывания и   месту жительства в пределах   РФ;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Выдача и замена гражданам Российской Федерации документов, удостоверяющих их личность в Российской Федерации;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Оформление и выдача  гражданам Российской Федерации паспорта, удостоверяющего личность гражданина РФ за пределами территории РФ (загранпаспорт старого образца )</a:t>
                      </a:r>
                      <a:endParaRPr lang="ru-RU" sz="1100" b="1" kern="1200" dirty="0" smtClean="0">
                        <a:solidFill>
                          <a:schemeClr val="dk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99365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Управление Пенсионного фонда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Государственная  социальная помощь, оказываемая  в виде предоставления гражданам набора социальных услуг;</a:t>
                      </a:r>
                    </a:p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Прием документов для выдачи справки о размере пенсии;</a:t>
                      </a:r>
                    </a:p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Прием заявлений  о предоставлении набора социальных услуг, об отказе от получения набора социальных  услуг или возобновлении предоставления набора социальных услуг;</a:t>
                      </a:r>
                    </a:p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Прием заявлений  о переходе из  негосударственного  ПФ РФ    в  негосударственный  ПФ РФ   для передачи им средств пенсионных накоплений.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664840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Фонд социального страхования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8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Прием расчета по начисленным и оплаченным страховым взносам на обязательное социальное страхование на случай временной нетрудоспособности и в связи с материнством и по обязательному социальному страхованию от несчастных случаев на производстве  и профессиональных заболеваний, а так же по расходам на выплату страхового обеспечения (Форма 4-ФСС)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45416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Федеральная служба судебных приставов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9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Предоставление информации по находящимся на исполнении исполнительным  производствам  в отношении физического и юридического лица;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66637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Управление Федеральной</a:t>
                      </a:r>
                      <a:r>
                        <a:rPr lang="ru-RU" sz="1200" b="1" baseline="0" dirty="0" smtClean="0">
                          <a:latin typeface="Cambria" pitchFamily="18" charset="0"/>
                        </a:rPr>
                        <a:t> налоговой службы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10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Государственная регистрация юридических лиц,  физических лиц в качестве индивидуальных предпринимателей и крестьянских(фермерских ) хозяйств.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423883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МВД РФ</a:t>
                      </a:r>
                      <a:endParaRPr lang="ru-RU" sz="12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 startAt="11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Предоставление сведений  о наличии штрафов за административные  правонарушения в области безопасности дорожного движения 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63318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Управление</a:t>
                      </a:r>
                      <a:r>
                        <a:rPr lang="ru-RU" sz="1200" b="1" baseline="0" dirty="0" smtClean="0">
                          <a:latin typeface="Cambria" pitchFamily="18" charset="0"/>
                        </a:rPr>
                        <a:t> </a:t>
                      </a:r>
                      <a:r>
                        <a:rPr lang="ru-RU" sz="1200" b="1" dirty="0" smtClean="0">
                          <a:latin typeface="Cambria" pitchFamily="18" charset="0"/>
                        </a:rPr>
                        <a:t>Росреестра</a:t>
                      </a:r>
                    </a:p>
                    <a:p>
                      <a:pPr algn="ctr"/>
                      <a:endParaRPr lang="ru-RU" sz="1200" b="1" dirty="0" smtClean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12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Государственная регистрация права на недвижимое имущество и сделок с ним;   </a:t>
                      </a:r>
                    </a:p>
                    <a:p>
                      <a:pPr marL="228600" indent="-228600">
                        <a:buFont typeface="+mj-lt"/>
                        <a:buAutoNum type="arabicPeriod" startAt="12"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  Предоставление сведений , содержащихся в Едином государственном реестре        прав (ЕГРП) на недвижимое имущество и сделок с ним;</a:t>
                      </a:r>
                    </a:p>
                  </a:txBody>
                  <a:tcPr/>
                </a:tc>
              </a:tr>
              <a:tr h="862905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Cambria" pitchFamily="18" charset="0"/>
                        </a:rPr>
                        <a:t>Кадастровая палата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100" b="1" dirty="0" smtClean="0">
                          <a:latin typeface="Cambria" pitchFamily="18" charset="0"/>
                        </a:rPr>
                        <a:t>14. </a:t>
                      </a: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Государственный кадастровый учет  (ГКУ) недвижимого имущества;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100" b="1" i="1" kern="1200" dirty="0" smtClean="0">
                          <a:solidFill>
                            <a:schemeClr val="dk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15. Предоставление сведений, внесенных в государственный кадастр недвижимости (ГКН)</a:t>
                      </a:r>
                      <a:endParaRPr lang="ru-RU" sz="11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IMG_07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3" y="3501009"/>
            <a:ext cx="3951313" cy="3024336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\Desktop\IMG_07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4187957" cy="3024336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-1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Удалённое рабочее место (УРМ)</a:t>
            </a:r>
          </a:p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с. Боровенск Мосальского района</a:t>
            </a:r>
          </a:p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Калужской области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340768"/>
            <a:ext cx="878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Cambria" pitchFamily="18" charset="0"/>
              </a:rPr>
              <a:t>Муниципальное образование сельского поселения «с. Боровенск»</a:t>
            </a:r>
          </a:p>
          <a:p>
            <a:endParaRPr lang="ru-RU" b="1" dirty="0" smtClean="0">
              <a:latin typeface="Cambria" pitchFamily="18" charset="0"/>
            </a:endParaRPr>
          </a:p>
          <a:p>
            <a:r>
              <a:rPr lang="ru-RU" b="1" dirty="0" smtClean="0">
                <a:latin typeface="Cambria" pitchFamily="18" charset="0"/>
              </a:rPr>
              <a:t>В состав поселения входят 32 населенных пункта.</a:t>
            </a:r>
          </a:p>
          <a:p>
            <a:endParaRPr lang="ru-RU" b="1" dirty="0" smtClean="0">
              <a:latin typeface="Cambria" pitchFamily="18" charset="0"/>
            </a:endParaRPr>
          </a:p>
          <a:p>
            <a:r>
              <a:rPr lang="ru-RU" b="1" dirty="0" smtClean="0">
                <a:latin typeface="Cambria" pitchFamily="18" charset="0"/>
              </a:rPr>
              <a:t>Численность населения сельского поселения «с. Боровенск»-820 человек.</a:t>
            </a:r>
            <a:endParaRPr lang="ru-RU" b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72000" y="424076"/>
            <a:ext cx="4320480" cy="2634092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28 августа 2013 года состоялось открытие УРМ в с. Боровенск.</a:t>
            </a:r>
          </a:p>
          <a:p>
            <a:pPr marL="45720" indent="0" algn="ctr">
              <a:buNone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Прием заявителей проводит специалист УРМ </a:t>
            </a:r>
          </a:p>
          <a:p>
            <a:pPr marL="45720" indent="0" algn="ctr">
              <a:buNone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Оспенникова Вера Алексеевна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.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ambria" pitchFamily="18" charset="0"/>
            </a:endParaRPr>
          </a:p>
        </p:txBody>
      </p:sp>
      <p:pic>
        <p:nvPicPr>
          <p:cNvPr id="1026" name="Picture 2" descr="C:\Users\1\Desktop\фото для презентации\IMG_07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01008"/>
            <a:ext cx="4392488" cy="3240360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\Desktop\фото для презентации\IMG_07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4135073" cy="3058578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85779" y="3185892"/>
            <a:ext cx="4272822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Перечень услуг УРМ с. Боровенск</a:t>
            </a:r>
          </a:p>
          <a:p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1.Выдача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и замена гражданам Российской Федерации документов, удостоверяющих их личность в Российской федерации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;</a:t>
            </a:r>
          </a:p>
          <a:p>
            <a:endParaRPr lang="ru-RU" sz="10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  <a:p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2.Прием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документов для выдачи справки о размере пенсии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;</a:t>
            </a:r>
          </a:p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/>
            </a:r>
            <a:b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</a:b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3.Прием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расчета по начисленным и оплаченным страховым взносам на обязательное социальное страхование (форма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4-ФСС)</a:t>
            </a:r>
          </a:p>
          <a:p>
            <a:endParaRPr lang="ru-RU" sz="10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  <a:p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4.Государственная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социальная помощь, оказываемая в виде предоставления гражданам набора социальных услуг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;</a:t>
            </a:r>
          </a:p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/>
            </a:r>
            <a:b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</a:b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5.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 Государственная регистрация юридических лиц,  физических лиц в качестве индивидуальных предпринимателей и крестьянских(фермерских )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хозяйств.</a:t>
            </a:r>
          </a:p>
          <a:p>
            <a:endParaRPr lang="ru-RU" sz="10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  <a:p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 6.Предоставление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информации по находящимся на исполнении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  исполнительным 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производствам  в отношении физического и юридического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лица;</a:t>
            </a:r>
          </a:p>
          <a:p>
            <a:endParaRPr lang="ru-RU" sz="1000" dirty="0" smtClean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7.Прием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</a:rPr>
              <a:t>заявлений  о предоставлении набора социальных услуг, об отказе от получения набора социальных  услуг или возобновлении </a:t>
            </a:r>
            <a:r>
              <a:rPr lang="ru-RU" sz="1000" dirty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предоставления набора социальных </a:t>
            </a:r>
            <a:r>
              <a:rPr lang="ru-RU" sz="1000" dirty="0" smtClean="0">
                <a:solidFill>
                  <a:schemeClr val="bg2">
                    <a:lumMod val="50000"/>
                  </a:schemeClr>
                </a:solidFill>
                <a:latin typeface="Cambria" pitchFamily="18" charset="0"/>
              </a:rPr>
              <a:t>услуг.</a:t>
            </a:r>
            <a:endParaRPr lang="ru-RU" sz="1000" dirty="0">
              <a:solidFill>
                <a:schemeClr val="bg2">
                  <a:lumMod val="50000"/>
                </a:schemeClr>
              </a:solidFill>
              <a:latin typeface="Cambria" pitchFamily="18" charset="0"/>
            </a:endParaRPr>
          </a:p>
          <a:p>
            <a:endParaRPr lang="ru-RU" sz="10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ru-RU" sz="1100" dirty="0"/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462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635267"/>
              </p:ext>
            </p:extLst>
          </p:nvPr>
        </p:nvGraphicFramePr>
        <p:xfrm>
          <a:off x="107504" y="116632"/>
          <a:ext cx="8928992" cy="655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07503" y="19036"/>
            <a:ext cx="892899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atin typeface="Cambria" pitchFamily="18" charset="0"/>
              </a:rPr>
              <a:t>Количество обращений за информированием и предоставлением услуг в ГБУ КО « МФЦ Калужской области» по Мосальскому району   за 2013 год.</a:t>
            </a:r>
            <a:endParaRPr lang="ru-RU" sz="2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677</Words>
  <Application>Microsoft Office PowerPoint</Application>
  <PresentationFormat>Экран (4:3)</PresentationFormat>
  <Paragraphs>93</Paragraphs>
  <Slides>17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Воздушный поток</vt:lpstr>
      <vt:lpstr> Филиал Государственного бюджетного  учреждения Калужской области «Многофункциональный центр предоставления государственных и муниципальных услуг » по Мосальскому району </vt:lpstr>
      <vt:lpstr>С первого дня открытия филиала начался прием посетителей</vt:lpstr>
      <vt:lpstr>Цели деятельности филиала МФЦ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Филиал ГБУ КО «МФЦ Калужской области» в Мосальском районе</dc:title>
  <dc:creator>1</dc:creator>
  <cp:lastModifiedBy>1</cp:lastModifiedBy>
  <cp:revision>91</cp:revision>
  <cp:lastPrinted>2014-06-02T11:10:07Z</cp:lastPrinted>
  <dcterms:created xsi:type="dcterms:W3CDTF">2014-05-26T11:10:57Z</dcterms:created>
  <dcterms:modified xsi:type="dcterms:W3CDTF">2014-06-02T13:30:56Z</dcterms:modified>
</cp:coreProperties>
</file>